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9144000" cy="5143500" type="screen16x9"/>
  <p:notesSz cx="6858000" cy="9144000"/>
  <p:embeddedFontLst>
    <p:embeddedFont>
      <p:font typeface="Economica" panose="020B0604020202020204" charset="0"/>
      <p:regular r:id="rId28"/>
      <p:bold r:id="rId29"/>
      <p:italic r:id="rId30"/>
      <p:boldItalic r:id="rId31"/>
    </p:embeddedFont>
    <p:embeddedFont>
      <p:font typeface="Open Sans" panose="020B0606030504020204" pitchFamily="34" charset="0"/>
      <p:regular r:id="rId32"/>
      <p:bold r:id="rId33"/>
      <p:italic r:id="rId34"/>
      <p:boldItalic r:id="rId35"/>
    </p:embeddedFont>
    <p:embeddedFont>
      <p:font typeface="Roboto" panose="02000000000000000000" pitchFamily="2"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08B71B8-DEE2-4A3A-9535-305CAE2D04CB}">
  <a:tblStyle styleId="{108B71B8-DEE2-4A3A-9535-305CAE2D04C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201de81acb8_0_3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201de81acb8_0_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01de81acb8_0_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01de81acb8_0_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201de81acb8_0_3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201de81acb8_0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201de81acb8_0_3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201de81acb8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74320" lvl="0" indent="-304800" algn="l" rtl="0">
              <a:lnSpc>
                <a:spcPct val="115000"/>
              </a:lnSpc>
              <a:spcBef>
                <a:spcPts val="0"/>
              </a:spcBef>
              <a:spcAft>
                <a:spcPts val="0"/>
              </a:spcAft>
              <a:buClr>
                <a:schemeClr val="dk1"/>
              </a:buClr>
              <a:buSzPts val="1200"/>
              <a:buFont typeface="Arial"/>
              <a:buChar char="●"/>
            </a:pPr>
            <a:r>
              <a:rPr lang="en" sz="1200">
                <a:solidFill>
                  <a:schemeClr val="dk1"/>
                </a:solidFill>
              </a:rPr>
              <a:t>The boxplot shows the number of Deaths of COVID-19 only less than or equal to 5,000 (Data Points that are Higher than 5,000 Deaths were removed for visualization of the data)</a:t>
            </a:r>
            <a:endParaRPr sz="1200">
              <a:solidFill>
                <a:schemeClr val="dk1"/>
              </a:solidFill>
            </a:endParaRPr>
          </a:p>
          <a:p>
            <a:pPr marL="274320" lvl="0" indent="-304800" algn="l" rtl="0">
              <a:lnSpc>
                <a:spcPct val="115000"/>
              </a:lnSpc>
              <a:spcBef>
                <a:spcPts val="0"/>
              </a:spcBef>
              <a:spcAft>
                <a:spcPts val="0"/>
              </a:spcAft>
              <a:buClr>
                <a:schemeClr val="dk1"/>
              </a:buClr>
              <a:buSzPts val="1200"/>
              <a:buFont typeface="Open Sans"/>
              <a:buChar char="●"/>
            </a:pPr>
            <a:r>
              <a:rPr lang="en" sz="1200">
                <a:solidFill>
                  <a:schemeClr val="dk1"/>
                </a:solidFill>
              </a:rPr>
              <a:t>States with smaller population show less number of death in COVID-19 (e.g. Alaska, Vermont, Wyoming)</a:t>
            </a:r>
            <a:endParaRPr sz="1200">
              <a:solidFill>
                <a:schemeClr val="dk1"/>
              </a:solidFill>
            </a:endParaRPr>
          </a:p>
          <a:p>
            <a:pPr marL="274320" lvl="0" indent="-304800" algn="l" rtl="0">
              <a:lnSpc>
                <a:spcPct val="115000"/>
              </a:lnSpc>
              <a:spcBef>
                <a:spcPts val="0"/>
              </a:spcBef>
              <a:spcAft>
                <a:spcPts val="0"/>
              </a:spcAft>
              <a:buClr>
                <a:schemeClr val="dk1"/>
              </a:buClr>
              <a:buSzPts val="1200"/>
              <a:buFont typeface="Open Sans"/>
              <a:buChar char="●"/>
            </a:pPr>
            <a:r>
              <a:rPr lang="en" sz="1200">
                <a:solidFill>
                  <a:schemeClr val="dk1"/>
                </a:solidFill>
              </a:rPr>
              <a:t>States with higher population experience higher number of death in COVID-19 (e.g. California, Florida, Pennsylvania, Texas)</a:t>
            </a:r>
            <a:endParaRPr sz="1200">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201de81acb8_0_3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201de81acb8_0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The each color shows a state within USA mainland including Alaska. </a:t>
            </a:r>
            <a:endParaRPr/>
          </a:p>
          <a:p>
            <a:pPr marL="457200" lvl="0" indent="-298450" algn="l" rtl="0">
              <a:spcBef>
                <a:spcPts val="0"/>
              </a:spcBef>
              <a:spcAft>
                <a:spcPts val="0"/>
              </a:spcAft>
              <a:buSzPts val="1100"/>
              <a:buChar char="●"/>
            </a:pPr>
            <a:r>
              <a:rPr lang="en"/>
              <a:t>The regression line method is called GAM or Generalized additive models with integrated smoothness estimation. It is similar to General Linear Model but with a curve line</a:t>
            </a:r>
            <a:endParaRPr/>
          </a:p>
          <a:p>
            <a:pPr marL="457200" lvl="0" indent="-298450" algn="l" rtl="0">
              <a:spcBef>
                <a:spcPts val="0"/>
              </a:spcBef>
              <a:spcAft>
                <a:spcPts val="0"/>
              </a:spcAft>
              <a:buSzPts val="1100"/>
              <a:buChar char="●"/>
            </a:pPr>
            <a:r>
              <a:rPr lang="en"/>
              <a:t>Then please says the text in the slide</a:t>
            </a:r>
            <a:endParaRPr/>
          </a:p>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01de81acb8_0_3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01de81acb8_0_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01de81acb8_0_3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01de81acb8_0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201de81acb8_0_3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201de81acb8_0_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Clr>
                <a:schemeClr val="dk1"/>
              </a:buClr>
              <a:buSzPts val="1100"/>
              <a:buFont typeface="Arial"/>
              <a:buChar char="●"/>
            </a:pPr>
            <a:r>
              <a:rPr lang="en">
                <a:solidFill>
                  <a:schemeClr val="dk1"/>
                </a:solidFill>
              </a:rPr>
              <a:t>According to the World Bank, Income level is determined by Gross National Income (GNI) per capita. Low (≤$1,045), Lower-middle (&gt;$1,045 and ≤$4,095), Upper-middle (&gt; $ 4,095 and ≤ $12,695) and High income (&gt; $12,695)[7]</a:t>
            </a:r>
            <a:endParaRPr>
              <a:solidFill>
                <a:schemeClr val="dk1"/>
              </a:solidFill>
            </a:endParaRPr>
          </a:p>
          <a:p>
            <a:pPr marL="457200" lvl="0" indent="-298450" algn="l" rtl="0">
              <a:spcBef>
                <a:spcPts val="0"/>
              </a:spcBef>
              <a:spcAft>
                <a:spcPts val="0"/>
              </a:spcAft>
              <a:buClr>
                <a:schemeClr val="dk1"/>
              </a:buClr>
              <a:buSzPts val="1100"/>
              <a:buFont typeface="Arial"/>
              <a:buChar char="●"/>
            </a:pPr>
            <a:r>
              <a:rPr lang="en">
                <a:solidFill>
                  <a:schemeClr val="dk1"/>
                </a:solidFill>
              </a:rPr>
              <a:t>Red color - High Income, Green - Upper middle Income, Blue - Lower middle income , Purple - Low income</a:t>
            </a:r>
            <a:endParaRPr>
              <a:solidFill>
                <a:schemeClr val="dk1"/>
              </a:solidFill>
            </a:endParaRPr>
          </a:p>
          <a:p>
            <a:pPr marL="457200" lvl="0" indent="-298450" algn="l" rtl="0">
              <a:spcBef>
                <a:spcPts val="0"/>
              </a:spcBef>
              <a:spcAft>
                <a:spcPts val="0"/>
              </a:spcAft>
              <a:buClr>
                <a:schemeClr val="dk1"/>
              </a:buClr>
              <a:buSzPts val="1100"/>
              <a:buFont typeface="Arial"/>
              <a:buChar char="●"/>
            </a:pPr>
            <a:r>
              <a:rPr lang="en">
                <a:solidFill>
                  <a:schemeClr val="dk1"/>
                </a:solidFill>
              </a:rPr>
              <a:t>Then please says the text in the slide</a:t>
            </a:r>
            <a:endParaRPr>
              <a:solidFill>
                <a:schemeClr val="dk1"/>
              </a:solidFill>
            </a:endParaRPr>
          </a:p>
          <a:p>
            <a:pPr marL="0" lvl="0" indent="0" algn="l" rtl="0">
              <a:lnSpc>
                <a:spcPct val="115000"/>
              </a:lnSpc>
              <a:spcBef>
                <a:spcPts val="0"/>
              </a:spcBef>
              <a:spcAft>
                <a:spcPts val="1200"/>
              </a:spcAft>
              <a:buNone/>
            </a:pPr>
            <a:endParaRPr sz="1400">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201de81acb8_0_3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201de81acb8_0_3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201de81acb8_0_4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201de81acb8_0_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Green: Europe, </a:t>
            </a:r>
            <a:endParaRPr/>
          </a:p>
          <a:p>
            <a:pPr marL="457200" lvl="0" indent="-298450" algn="l" rtl="0">
              <a:spcBef>
                <a:spcPts val="0"/>
              </a:spcBef>
              <a:spcAft>
                <a:spcPts val="0"/>
              </a:spcAft>
              <a:buSzPts val="1100"/>
              <a:buChar char="●"/>
            </a:pPr>
            <a:r>
              <a:rPr lang="en"/>
              <a:t>Brown: Asia, Green-blue: </a:t>
            </a:r>
            <a:endParaRPr/>
          </a:p>
          <a:p>
            <a:pPr marL="457200" lvl="0" indent="-298450" algn="l" rtl="0">
              <a:spcBef>
                <a:spcPts val="0"/>
              </a:spcBef>
              <a:spcAft>
                <a:spcPts val="0"/>
              </a:spcAft>
              <a:buSzPts val="1100"/>
              <a:buChar char="●"/>
            </a:pPr>
            <a:r>
              <a:rPr lang="en"/>
              <a:t>European Union, </a:t>
            </a:r>
            <a:endParaRPr/>
          </a:p>
          <a:p>
            <a:pPr marL="457200" lvl="0" indent="-298450" algn="l" rtl="0">
              <a:spcBef>
                <a:spcPts val="0"/>
              </a:spcBef>
              <a:spcAft>
                <a:spcPts val="0"/>
              </a:spcAft>
              <a:buSzPts val="1100"/>
              <a:buChar char="●"/>
            </a:pPr>
            <a:r>
              <a:rPr lang="en"/>
              <a:t>Cyan/Skyblue: North America, </a:t>
            </a:r>
            <a:endParaRPr/>
          </a:p>
          <a:p>
            <a:pPr marL="457200" lvl="0" indent="-298450" algn="l" rtl="0">
              <a:spcBef>
                <a:spcPts val="0"/>
              </a:spcBef>
              <a:spcAft>
                <a:spcPts val="0"/>
              </a:spcAft>
              <a:buSzPts val="1100"/>
              <a:buChar char="●"/>
            </a:pPr>
            <a:r>
              <a:rPr lang="en"/>
              <a:t>Pink: South America, </a:t>
            </a:r>
            <a:endParaRPr/>
          </a:p>
          <a:p>
            <a:pPr marL="457200" lvl="0" indent="-298450" algn="l" rtl="0">
              <a:spcBef>
                <a:spcPts val="0"/>
              </a:spcBef>
              <a:spcAft>
                <a:spcPts val="0"/>
              </a:spcAft>
              <a:buSzPts val="1100"/>
              <a:buChar char="●"/>
            </a:pPr>
            <a:r>
              <a:rPr lang="en"/>
              <a:t>Red: Africa and Purple: Oceania</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201de81acb8_0_1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201de81acb8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201de81acb8_0_4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201de81acb8_0_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Legend color shows the Share of Smokers by Gender. Higher share of Smokers means higher number of people are smoking. </a:t>
            </a:r>
            <a:endParaRPr/>
          </a:p>
          <a:p>
            <a:pPr marL="0" lvl="0" indent="0" algn="l" rtl="0">
              <a:spcBef>
                <a:spcPts val="0"/>
              </a:spcBef>
              <a:spcAft>
                <a:spcPts val="0"/>
              </a:spcAft>
              <a:buNone/>
            </a:pPr>
            <a:r>
              <a:rPr lang="en"/>
              <a:t>Median Age is the median age of COVID-19 per Month</a:t>
            </a:r>
            <a:endParaRPr/>
          </a:p>
          <a:p>
            <a:pPr marL="0" lvl="0" indent="0" algn="l" rtl="0">
              <a:spcBef>
                <a:spcPts val="0"/>
              </a:spcBef>
              <a:spcAft>
                <a:spcPts val="0"/>
              </a:spcAft>
              <a:buNone/>
            </a:pPr>
            <a:r>
              <a:rPr lang="en"/>
              <a:t>When the median Age increases, there are higher reproduction rate of COVID-19 and especially high when there are greater share of smokers.</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201de81acb8_0_2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201de81acb8_0_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201de81acb8_0_5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201de81acb8_0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“Day” column here when I booted up comes as a chr type and had to be formatted 2 times in order to used in a group by but in the Mac device it already comes with the formatted version for some reason</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201de81acb8_0_2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201de81acb8_0_2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201de81acb8_0_13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201de81acb8_0_1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201de81acb8_0_5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201de81acb8_0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01de81acb8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01de81acb8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01de81acb8_0_12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01de81acb8_0_1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201de81acb8_0_2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201de81acb8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4 data in total, 4 of them from different sources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201de81acb8_0_12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201de81acb8_0_1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01de81acb8_0_12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201de81acb8_0_1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201de81acb8_0_13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201de81acb8_0_1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01de81acb8_0_2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01de81acb8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4013" y="756700"/>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1" name="Google Shape;11;p2"/>
          <p:cNvSpPr/>
          <p:nvPr/>
        </p:nvSpPr>
        <p:spPr>
          <a:xfrm rot="10800000">
            <a:off x="5318350" y="32667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2" name="Google Shape;12;p2"/>
          <p:cNvSpPr txBox="1">
            <a:spLocks noGrp="1"/>
          </p:cNvSpPr>
          <p:nvPr>
            <p:ph type="ctrTitle"/>
          </p:nvPr>
        </p:nvSpPr>
        <p:spPr>
          <a:xfrm>
            <a:off x="3044700" y="1444255"/>
            <a:ext cx="3054600" cy="15372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3" name="Google Shape;13;p2"/>
          <p:cNvSpPr txBox="1">
            <a:spLocks noGrp="1"/>
          </p:cNvSpPr>
          <p:nvPr>
            <p:ph type="subTitle" idx="1"/>
          </p:nvPr>
        </p:nvSpPr>
        <p:spPr>
          <a:xfrm>
            <a:off x="3044700" y="3116580"/>
            <a:ext cx="3054600" cy="7014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1"/>
          <p:cNvSpPr txBox="1">
            <a:spLocks noGrp="1"/>
          </p:cNvSpPr>
          <p:nvPr>
            <p:ph type="title" hasCustomPrompt="1"/>
          </p:nvPr>
        </p:nvSpPr>
        <p:spPr>
          <a:xfrm>
            <a:off x="311700" y="957125"/>
            <a:ext cx="8520600" cy="21288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a:spLocks noGrp="1"/>
          </p:cNvSpPr>
          <p:nvPr>
            <p:ph type="body" idx="1"/>
          </p:nvPr>
        </p:nvSpPr>
        <p:spPr>
          <a:xfrm>
            <a:off x="311700" y="3162000"/>
            <a:ext cx="85206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flipH="1">
            <a:off x="7595938" y="4602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7" name="Google Shape;17;p3"/>
          <p:cNvSpPr/>
          <p:nvPr/>
        </p:nvSpPr>
        <p:spPr>
          <a:xfrm rot="10800000" flipH="1">
            <a:off x="466425" y="35583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8" name="Google Shape;18;p3"/>
          <p:cNvSpPr txBox="1">
            <a:spLocks noGrp="1"/>
          </p:cNvSpPr>
          <p:nvPr>
            <p:ph type="title"/>
          </p:nvPr>
        </p:nvSpPr>
        <p:spPr>
          <a:xfrm>
            <a:off x="773700" y="1806450"/>
            <a:ext cx="7596600" cy="15306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4"/>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7" name="Google Shape;27;p5"/>
          <p:cNvSpPr txBox="1">
            <a:spLocks noGrp="1"/>
          </p:cNvSpPr>
          <p:nvPr>
            <p:ph type="body" idx="1"/>
          </p:nvPr>
        </p:nvSpPr>
        <p:spPr>
          <a:xfrm>
            <a:off x="311700" y="1225225"/>
            <a:ext cx="3999900" cy="3354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body" idx="2"/>
          </p:nvPr>
        </p:nvSpPr>
        <p:spPr>
          <a:xfrm>
            <a:off x="4832400" y="1225225"/>
            <a:ext cx="3999900" cy="3354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5" name="Google Shape;35;p7"/>
          <p:cNvSpPr txBox="1">
            <a:spLocks noGrp="1"/>
          </p:cNvSpPr>
          <p:nvPr>
            <p:ph type="body" idx="1"/>
          </p:nvPr>
        </p:nvSpPr>
        <p:spPr>
          <a:xfrm>
            <a:off x="311700" y="1399400"/>
            <a:ext cx="2808000" cy="27849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6" name="Google Shape;36;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8"/>
          <p:cNvSpPr txBox="1">
            <a:spLocks noGrp="1"/>
          </p:cNvSpPr>
          <p:nvPr>
            <p:ph type="title"/>
          </p:nvPr>
        </p:nvSpPr>
        <p:spPr>
          <a:xfrm>
            <a:off x="490250" y="450150"/>
            <a:ext cx="5878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43;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4" name="Google Shape;44;p9"/>
          <p:cNvSpPr txBox="1">
            <a:spLocks noGrp="1"/>
          </p:cNvSpPr>
          <p:nvPr>
            <p:ph type="title"/>
          </p:nvPr>
        </p:nvSpPr>
        <p:spPr>
          <a:xfrm>
            <a:off x="265500" y="929275"/>
            <a:ext cx="4045200" cy="17862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a:endParaRPr/>
          </a:p>
        </p:txBody>
      </p:sp>
      <p:sp>
        <p:nvSpPr>
          <p:cNvPr id="45" name="Google Shape;45;p9"/>
          <p:cNvSpPr txBox="1">
            <a:spLocks noGrp="1"/>
          </p:cNvSpPr>
          <p:nvPr>
            <p:ph type="subTitle" idx="1"/>
          </p:nvPr>
        </p:nvSpPr>
        <p:spPr>
          <a:xfrm>
            <a:off x="265500" y="2769001"/>
            <a:ext cx="4045200" cy="1574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a:endParaRPr/>
          </a:p>
        </p:txBody>
      </p:sp>
      <p:sp>
        <p:nvSpPr>
          <p:cNvPr id="46" name="Google Shape;46;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7" name="Google Shape;4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9500" y="42189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a:endParaRP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lux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15925"/>
            <a:ext cx="8520600" cy="831300"/>
          </a:xfrm>
          <a:prstGeom prst="rect">
            <a:avLst/>
          </a:prstGeom>
          <a:noFill/>
          <a:ln>
            <a:noFill/>
          </a:ln>
        </p:spPr>
        <p:txBody>
          <a:bodyPr spcFirstLastPara="1" wrap="square" lIns="91425" tIns="91425" rIns="91425" bIns="91425" anchor="b" anchorCtr="0">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a:endParaRPr/>
          </a:p>
        </p:txBody>
      </p:sp>
      <p:sp>
        <p:nvSpPr>
          <p:cNvPr id="7" name="Google Shape;7;p1"/>
          <p:cNvSpPr txBox="1">
            <a:spLocks noGrp="1"/>
          </p:cNvSpPr>
          <p:nvPr>
            <p:ph type="body" idx="1"/>
          </p:nvPr>
        </p:nvSpPr>
        <p:spPr>
          <a:xfrm>
            <a:off x="311700" y="1225225"/>
            <a:ext cx="8520600" cy="3354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8" Type="http://schemas.openxmlformats.org/officeDocument/2006/relationships/hyperlink" Target="https://blogs.worldbank.org/opendata/new-world-bank-country-classifications-income-level-2022-2023" TargetMode="External"/><Relationship Id="rId3" Type="http://schemas.openxmlformats.org/officeDocument/2006/relationships/hyperlink" Target="https://www.cdc.gov/museum/timeline/covid19.html" TargetMode="External"/><Relationship Id="rId7" Type="http://schemas.openxmlformats.org/officeDocument/2006/relationships/hyperlink" Target="https://www.ncei.noaa.gov/access/monitoring/climate-at-a-glance/statewide/time-series" TargetMode="External"/><Relationship Id="rId2" Type="http://schemas.openxmlformats.org/officeDocument/2006/relationships/notesSlide" Target="../notesSlides/notesSlide25.xml"/><Relationship Id="rId1" Type="http://schemas.openxmlformats.org/officeDocument/2006/relationships/slideLayout" Target="../slideLayouts/slideLayout5.xml"/><Relationship Id="rId6" Type="http://schemas.openxmlformats.org/officeDocument/2006/relationships/hyperlink" Target="https://data.cdc.gov/d/9bhg-hcku" TargetMode="External"/><Relationship Id="rId5" Type="http://schemas.openxmlformats.org/officeDocument/2006/relationships/hyperlink" Target="https://ourworldindata.org/coronavirus" TargetMode="External"/><Relationship Id="rId4" Type="http://schemas.openxmlformats.org/officeDocument/2006/relationships/hyperlink" Target="https://www.who.int/news/item/27-04-2020-who-timeline---covid-19"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ourworldindata.org/coronavirus"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 Id="rId5" Type="http://schemas.openxmlformats.org/officeDocument/2006/relationships/hyperlink" Target="https://github.com/owid/covid-19-data/tree/master/public/data/testing" TargetMode="External"/><Relationship Id="rId4" Type="http://schemas.openxmlformats.org/officeDocument/2006/relationships/hyperlink" Target="https://www.kaggle.com/datasets/sandhyakrishnan02/latest-covid-19-dataset-worldwide"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www.ncei.noaa.gov/access/monitoring/climate-at-a-glance/statewide/time-series"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hyperlink" Target="https://data.cdc.gov/NCHS/Provisional-COVID-19-Deaths-by-Sex-and-Age/9bhg-hcku"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txBox="1">
            <a:spLocks noGrp="1"/>
          </p:cNvSpPr>
          <p:nvPr>
            <p:ph type="title"/>
          </p:nvPr>
        </p:nvSpPr>
        <p:spPr>
          <a:xfrm>
            <a:off x="678625" y="744650"/>
            <a:ext cx="7596600" cy="15306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Clr>
                <a:srgbClr val="000000"/>
              </a:buClr>
              <a:buSzPct val="32781"/>
              <a:buFont typeface="Arial"/>
              <a:buNone/>
            </a:pPr>
            <a:r>
              <a:rPr lang="en" sz="3020">
                <a:latin typeface="Arial"/>
                <a:ea typeface="Arial"/>
                <a:cs typeface="Arial"/>
                <a:sym typeface="Arial"/>
              </a:rPr>
              <a:t>Analyzing the Impact of Demographic and Economic Factors on COVID-19 Outcomes: </a:t>
            </a:r>
            <a:endParaRPr sz="3020">
              <a:latin typeface="Arial"/>
              <a:ea typeface="Arial"/>
              <a:cs typeface="Arial"/>
              <a:sym typeface="Arial"/>
            </a:endParaRPr>
          </a:p>
          <a:p>
            <a:pPr marL="0" lvl="0" indent="0" algn="ctr" rtl="0">
              <a:spcBef>
                <a:spcPts val="0"/>
              </a:spcBef>
              <a:spcAft>
                <a:spcPts val="0"/>
              </a:spcAft>
              <a:buClr>
                <a:srgbClr val="000000"/>
              </a:buClr>
              <a:buSzPct val="39285"/>
              <a:buFont typeface="Arial"/>
              <a:buNone/>
            </a:pPr>
            <a:r>
              <a:rPr lang="en" sz="2520">
                <a:latin typeface="Arial"/>
                <a:ea typeface="Arial"/>
                <a:cs typeface="Arial"/>
                <a:sym typeface="Arial"/>
              </a:rPr>
              <a:t>A Comparative Analysis of </a:t>
            </a:r>
            <a:endParaRPr sz="2520">
              <a:latin typeface="Arial"/>
              <a:ea typeface="Arial"/>
              <a:cs typeface="Arial"/>
              <a:sym typeface="Arial"/>
            </a:endParaRPr>
          </a:p>
          <a:p>
            <a:pPr marL="0" lvl="0" indent="0" algn="ctr" rtl="0">
              <a:spcBef>
                <a:spcPts val="0"/>
              </a:spcBef>
              <a:spcAft>
                <a:spcPts val="0"/>
              </a:spcAft>
              <a:buNone/>
            </a:pPr>
            <a:r>
              <a:rPr lang="en" sz="2520">
                <a:latin typeface="Arial"/>
                <a:ea typeface="Arial"/>
                <a:cs typeface="Arial"/>
                <a:sym typeface="Arial"/>
              </a:rPr>
              <a:t>USA and Global Trends in Cases and Deaths</a:t>
            </a:r>
            <a:endParaRPr>
              <a:latin typeface="Arial"/>
              <a:ea typeface="Arial"/>
              <a:cs typeface="Arial"/>
              <a:sym typeface="Arial"/>
            </a:endParaRPr>
          </a:p>
        </p:txBody>
      </p:sp>
      <p:sp>
        <p:nvSpPr>
          <p:cNvPr id="63" name="Google Shape;63;p13"/>
          <p:cNvSpPr txBox="1">
            <a:spLocks noGrp="1"/>
          </p:cNvSpPr>
          <p:nvPr>
            <p:ph type="subTitle" idx="4294967295"/>
          </p:nvPr>
        </p:nvSpPr>
        <p:spPr>
          <a:xfrm>
            <a:off x="600450" y="3121150"/>
            <a:ext cx="7943100" cy="738300"/>
          </a:xfrm>
          <a:prstGeom prst="rect">
            <a:avLst/>
          </a:prstGeom>
        </p:spPr>
        <p:txBody>
          <a:bodyPr spcFirstLastPara="1" wrap="square" lIns="91425" tIns="91425" rIns="91425" bIns="91425" anchor="ctr" anchorCtr="0">
            <a:normAutofit/>
          </a:bodyPr>
          <a:lstStyle/>
          <a:p>
            <a:pPr marL="0" lvl="0" indent="0" algn="ctr" rtl="0">
              <a:spcBef>
                <a:spcPts val="0"/>
              </a:spcBef>
              <a:spcAft>
                <a:spcPts val="1200"/>
              </a:spcAft>
              <a:buNone/>
            </a:pPr>
            <a:r>
              <a:rPr lang="en" dirty="0">
                <a:latin typeface="Arial"/>
                <a:ea typeface="Arial"/>
                <a:cs typeface="Arial"/>
                <a:sym typeface="Arial"/>
              </a:rPr>
              <a:t>Max Li</a:t>
            </a:r>
            <a:endParaRPr dirty="0">
              <a:latin typeface="Arial"/>
              <a:ea typeface="Arial"/>
              <a:cs typeface="Arial"/>
              <a:sym typeface="Arial"/>
            </a:endParaRPr>
          </a:p>
        </p:txBody>
      </p:sp>
      <p:sp>
        <p:nvSpPr>
          <p:cNvPr id="64" name="Google Shape;64;p13"/>
          <p:cNvSpPr txBox="1"/>
          <p:nvPr/>
        </p:nvSpPr>
        <p:spPr>
          <a:xfrm>
            <a:off x="743850" y="3927500"/>
            <a:ext cx="7799700" cy="820200"/>
          </a:xfrm>
          <a:prstGeom prst="rect">
            <a:avLst/>
          </a:prstGeom>
          <a:noFill/>
          <a:ln>
            <a:noFill/>
          </a:ln>
        </p:spPr>
        <p:txBody>
          <a:bodyPr spcFirstLastPara="1" wrap="square" lIns="91425" tIns="91425" rIns="91425" bIns="91425" anchor="t" anchorCtr="0">
            <a:normAutofit/>
          </a:bodyPr>
          <a:lstStyle/>
          <a:p>
            <a:pPr marL="0" lvl="0" indent="0" algn="ctr" rtl="0">
              <a:lnSpc>
                <a:spcPct val="95000"/>
              </a:lnSpc>
              <a:spcBef>
                <a:spcPts val="0"/>
              </a:spcBef>
              <a:spcAft>
                <a:spcPts val="0"/>
              </a:spcAft>
              <a:buNone/>
            </a:pPr>
            <a:r>
              <a:rPr lang="en" sz="1600">
                <a:solidFill>
                  <a:schemeClr val="dk1"/>
                </a:solidFill>
              </a:rPr>
              <a:t>UCLA Extension - COM SCI X 450.2 (Winter 2023)</a:t>
            </a:r>
            <a:endParaRPr sz="1600">
              <a:solidFill>
                <a:schemeClr val="dk1"/>
              </a:solidFill>
            </a:endParaRPr>
          </a:p>
          <a:p>
            <a:pPr marL="0" lvl="0" indent="0" algn="ctr" rtl="0">
              <a:lnSpc>
                <a:spcPct val="95000"/>
              </a:lnSpc>
              <a:spcBef>
                <a:spcPts val="0"/>
              </a:spcBef>
              <a:spcAft>
                <a:spcPts val="0"/>
              </a:spcAft>
              <a:buNone/>
            </a:pPr>
            <a:r>
              <a:rPr lang="en" sz="1600">
                <a:solidFill>
                  <a:schemeClr val="dk1"/>
                </a:solidFill>
              </a:rPr>
              <a:t>Exploratory Data Analysis and Visualization (March 16th, 2023)</a:t>
            </a:r>
            <a:endParaRPr sz="160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9"/>
        <p:cNvGrpSpPr/>
        <p:nvPr/>
      </p:nvGrpSpPr>
      <p:grpSpPr>
        <a:xfrm>
          <a:off x="0" y="0"/>
          <a:ext cx="0" cy="0"/>
          <a:chOff x="0" y="0"/>
          <a:chExt cx="0" cy="0"/>
        </a:xfrm>
      </p:grpSpPr>
      <p:sp>
        <p:nvSpPr>
          <p:cNvPr id="160" name="Google Shape;160;p22"/>
          <p:cNvSpPr txBox="1">
            <a:spLocks noGrp="1"/>
          </p:cNvSpPr>
          <p:nvPr>
            <p:ph type="body" idx="1"/>
          </p:nvPr>
        </p:nvSpPr>
        <p:spPr>
          <a:xfrm>
            <a:off x="4379100" y="1262800"/>
            <a:ext cx="4453200" cy="3644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400" b="1" u="sng">
                <a:latin typeface="Arial"/>
                <a:ea typeface="Arial"/>
                <a:cs typeface="Arial"/>
                <a:sym typeface="Arial"/>
              </a:rPr>
              <a:t>Important variables from the 2nd dataset:</a:t>
            </a:r>
            <a:endParaRPr sz="1400" b="1" u="sng">
              <a:latin typeface="Arial"/>
              <a:ea typeface="Arial"/>
              <a:cs typeface="Arial"/>
              <a:sym typeface="Arial"/>
            </a:endParaRPr>
          </a:p>
          <a:p>
            <a:pPr marL="457200" lvl="0" indent="-317500" algn="l" rtl="0">
              <a:lnSpc>
                <a:spcPct val="115000"/>
              </a:lnSpc>
              <a:spcBef>
                <a:spcPts val="1200"/>
              </a:spcBef>
              <a:spcAft>
                <a:spcPts val="0"/>
              </a:spcAft>
              <a:buSzPts val="1400"/>
              <a:buFont typeface="Arial"/>
              <a:buChar char="●"/>
            </a:pPr>
            <a:r>
              <a:rPr lang="en" sz="1400">
                <a:latin typeface="Arial"/>
                <a:ea typeface="Arial"/>
                <a:cs typeface="Arial"/>
                <a:sym typeface="Arial"/>
              </a:rPr>
              <a:t>Entity: Name of the country </a:t>
            </a:r>
            <a:endParaRPr sz="1400">
              <a:latin typeface="Arial"/>
              <a:ea typeface="Arial"/>
              <a:cs typeface="Arial"/>
              <a:sym typeface="Arial"/>
            </a:endParaRPr>
          </a:p>
          <a:p>
            <a:pPr marL="457200" lvl="0" indent="-317500" algn="l" rtl="0">
              <a:lnSpc>
                <a:spcPct val="115000"/>
              </a:lnSpc>
              <a:spcBef>
                <a:spcPts val="0"/>
              </a:spcBef>
              <a:spcAft>
                <a:spcPts val="0"/>
              </a:spcAft>
              <a:buSzPts val="1400"/>
              <a:buFont typeface="Arial"/>
              <a:buChar char="●"/>
            </a:pPr>
            <a:r>
              <a:rPr lang="en" sz="1400">
                <a:latin typeface="Arial"/>
                <a:ea typeface="Arial"/>
                <a:cs typeface="Arial"/>
                <a:sym typeface="Arial"/>
              </a:rPr>
              <a:t>Year: Year of data entry</a:t>
            </a:r>
            <a:endParaRPr sz="1400">
              <a:latin typeface="Arial"/>
              <a:ea typeface="Arial"/>
              <a:cs typeface="Arial"/>
              <a:sym typeface="Arial"/>
            </a:endParaRPr>
          </a:p>
          <a:p>
            <a:pPr marL="457200" lvl="0" indent="-317500" algn="l" rtl="0">
              <a:lnSpc>
                <a:spcPct val="115000"/>
              </a:lnSpc>
              <a:spcBef>
                <a:spcPts val="0"/>
              </a:spcBef>
              <a:spcAft>
                <a:spcPts val="0"/>
              </a:spcAft>
              <a:buSzPts val="1400"/>
              <a:buFont typeface="Arial"/>
              <a:buChar char="●"/>
            </a:pPr>
            <a:r>
              <a:rPr lang="en" sz="1400">
                <a:latin typeface="Arial"/>
                <a:ea typeface="Arial"/>
                <a:cs typeface="Arial"/>
                <a:sym typeface="Arial"/>
              </a:rPr>
              <a:t>Day: Date of every entry</a:t>
            </a:r>
            <a:endParaRPr sz="1400">
              <a:latin typeface="Arial"/>
              <a:ea typeface="Arial"/>
              <a:cs typeface="Arial"/>
              <a:sym typeface="Arial"/>
            </a:endParaRPr>
          </a:p>
          <a:p>
            <a:pPr marL="457200" lvl="0" indent="-317500" algn="l" rtl="0">
              <a:lnSpc>
                <a:spcPct val="115000"/>
              </a:lnSpc>
              <a:spcBef>
                <a:spcPts val="0"/>
              </a:spcBef>
              <a:spcAft>
                <a:spcPts val="0"/>
              </a:spcAft>
              <a:buSzPts val="1400"/>
              <a:buFont typeface="Arial"/>
              <a:buChar char="●"/>
            </a:pPr>
            <a:r>
              <a:rPr lang="en" sz="1400">
                <a:latin typeface="Arial"/>
                <a:ea typeface="Arial"/>
                <a:cs typeface="Arial"/>
                <a:sym typeface="Arial"/>
              </a:rPr>
              <a:t>Total confirmed cases of COVID-19 per million people</a:t>
            </a:r>
            <a:endParaRPr sz="1400">
              <a:latin typeface="Arial"/>
              <a:ea typeface="Arial"/>
              <a:cs typeface="Arial"/>
              <a:sym typeface="Arial"/>
            </a:endParaRPr>
          </a:p>
          <a:p>
            <a:pPr marL="457200" lvl="0" indent="-317500" algn="l" rtl="0">
              <a:lnSpc>
                <a:spcPct val="115000"/>
              </a:lnSpc>
              <a:spcBef>
                <a:spcPts val="0"/>
              </a:spcBef>
              <a:spcAft>
                <a:spcPts val="0"/>
              </a:spcAft>
              <a:buSzPts val="1400"/>
              <a:buFont typeface="Arial"/>
              <a:buChar char="●"/>
            </a:pPr>
            <a:r>
              <a:rPr lang="en" sz="1400">
                <a:latin typeface="Arial"/>
                <a:ea typeface="Arial"/>
                <a:cs typeface="Arial"/>
                <a:sym typeface="Arial"/>
              </a:rPr>
              <a:t>Continent</a:t>
            </a:r>
            <a:endParaRPr sz="1400">
              <a:latin typeface="Arial"/>
              <a:ea typeface="Arial"/>
              <a:cs typeface="Arial"/>
              <a:sym typeface="Arial"/>
            </a:endParaRPr>
          </a:p>
          <a:p>
            <a:pPr marL="457200" lvl="0" indent="-317500" algn="l" rtl="0">
              <a:lnSpc>
                <a:spcPct val="115000"/>
              </a:lnSpc>
              <a:spcBef>
                <a:spcPts val="0"/>
              </a:spcBef>
              <a:spcAft>
                <a:spcPts val="0"/>
              </a:spcAft>
              <a:buSzPts val="1400"/>
              <a:buFont typeface="Arial"/>
              <a:buChar char="●"/>
            </a:pPr>
            <a:r>
              <a:rPr lang="en" sz="1400">
                <a:latin typeface="Arial"/>
                <a:ea typeface="Arial"/>
                <a:cs typeface="Arial"/>
                <a:sym typeface="Arial"/>
              </a:rPr>
              <a:t>GDP: GDP per capita, PPP (constant 2017 international $)</a:t>
            </a:r>
            <a:endParaRPr sz="1400" b="1" u="sng">
              <a:latin typeface="Arial"/>
              <a:ea typeface="Arial"/>
              <a:cs typeface="Arial"/>
              <a:sym typeface="Arial"/>
            </a:endParaRPr>
          </a:p>
        </p:txBody>
      </p:sp>
      <p:sp>
        <p:nvSpPr>
          <p:cNvPr id="161" name="Google Shape;161;p22"/>
          <p:cNvSpPr txBox="1">
            <a:spLocks noGrp="1"/>
          </p:cNvSpPr>
          <p:nvPr>
            <p:ph type="title"/>
          </p:nvPr>
        </p:nvSpPr>
        <p:spPr>
          <a:xfrm>
            <a:off x="311700" y="77800"/>
            <a:ext cx="8520600" cy="1038900"/>
          </a:xfrm>
          <a:prstGeom prst="rect">
            <a:avLst/>
          </a:prstGeom>
        </p:spPr>
        <p:txBody>
          <a:bodyPr spcFirstLastPara="1" wrap="square" lIns="91425" tIns="91425" rIns="91425" bIns="91425" anchor="ctr" anchorCtr="0">
            <a:normAutofit/>
          </a:bodyPr>
          <a:lstStyle/>
          <a:p>
            <a:pPr marL="0" lvl="0" indent="0" algn="l" rtl="0">
              <a:lnSpc>
                <a:spcPct val="115000"/>
              </a:lnSpc>
              <a:spcBef>
                <a:spcPts val="0"/>
              </a:spcBef>
              <a:spcAft>
                <a:spcPts val="0"/>
              </a:spcAft>
              <a:buNone/>
            </a:pPr>
            <a:r>
              <a:rPr lang="en" sz="2000">
                <a:latin typeface="Arial"/>
                <a:ea typeface="Arial"/>
                <a:cs typeface="Arial"/>
                <a:sym typeface="Arial"/>
              </a:rPr>
              <a:t>V. Summary Statistics: 2nd Data Set</a:t>
            </a:r>
            <a:endParaRPr sz="2000">
              <a:latin typeface="Arial"/>
              <a:ea typeface="Arial"/>
              <a:cs typeface="Arial"/>
              <a:sym typeface="Arial"/>
            </a:endParaRPr>
          </a:p>
          <a:p>
            <a:pPr marL="0" lvl="0" indent="0" algn="l" rtl="0">
              <a:lnSpc>
                <a:spcPct val="115000"/>
              </a:lnSpc>
              <a:spcBef>
                <a:spcPts val="0"/>
              </a:spcBef>
              <a:spcAft>
                <a:spcPts val="0"/>
              </a:spcAft>
              <a:buNone/>
            </a:pPr>
            <a:r>
              <a:rPr lang="en" sz="2000">
                <a:latin typeface="Arial"/>
                <a:ea typeface="Arial"/>
                <a:cs typeface="Arial"/>
                <a:sym typeface="Arial"/>
              </a:rPr>
              <a:t>COVID-19 Cases with GDP per Capita (2017) Worldwide</a:t>
            </a:r>
            <a:endParaRPr sz="2000">
              <a:latin typeface="Arial"/>
              <a:ea typeface="Arial"/>
              <a:cs typeface="Arial"/>
              <a:sym typeface="Arial"/>
            </a:endParaRPr>
          </a:p>
        </p:txBody>
      </p:sp>
      <p:graphicFrame>
        <p:nvGraphicFramePr>
          <p:cNvPr id="162" name="Google Shape;162;p22"/>
          <p:cNvGraphicFramePr/>
          <p:nvPr/>
        </p:nvGraphicFramePr>
        <p:xfrm>
          <a:off x="418150" y="1262800"/>
          <a:ext cx="3661850" cy="3585375"/>
        </p:xfrm>
        <a:graphic>
          <a:graphicData uri="http://schemas.openxmlformats.org/drawingml/2006/table">
            <a:tbl>
              <a:tblPr>
                <a:noFill/>
                <a:tableStyleId>{108B71B8-DEE2-4A3A-9535-305CAE2D04CB}</a:tableStyleId>
              </a:tblPr>
              <a:tblGrid>
                <a:gridCol w="1830925">
                  <a:extLst>
                    <a:ext uri="{9D8B030D-6E8A-4147-A177-3AD203B41FA5}">
                      <a16:colId xmlns:a16="http://schemas.microsoft.com/office/drawing/2014/main" val="20000"/>
                    </a:ext>
                  </a:extLst>
                </a:gridCol>
                <a:gridCol w="1830925">
                  <a:extLst>
                    <a:ext uri="{9D8B030D-6E8A-4147-A177-3AD203B41FA5}">
                      <a16:colId xmlns:a16="http://schemas.microsoft.com/office/drawing/2014/main" val="20001"/>
                    </a:ext>
                  </a:extLst>
                </a:gridCol>
              </a:tblGrid>
              <a:tr h="717075">
                <a:tc>
                  <a:txBody>
                    <a:bodyPr/>
                    <a:lstStyle/>
                    <a:p>
                      <a:pPr marL="0" lvl="0" indent="0" algn="ctr" rtl="0">
                        <a:spcBef>
                          <a:spcPts val="0"/>
                        </a:spcBef>
                        <a:spcAft>
                          <a:spcPts val="0"/>
                        </a:spcAft>
                        <a:buNone/>
                      </a:pPr>
                      <a:r>
                        <a:rPr lang="en" b="1">
                          <a:solidFill>
                            <a:schemeClr val="lt2"/>
                          </a:solidFill>
                        </a:rPr>
                        <a:t>Dataset Features</a:t>
                      </a:r>
                      <a:endParaRPr b="1">
                        <a:solidFill>
                          <a:schemeClr val="lt2"/>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rgbClr val="444654"/>
                    </a:solidFill>
                  </a:tcPr>
                </a:tc>
                <a:tc>
                  <a:txBody>
                    <a:bodyPr/>
                    <a:lstStyle/>
                    <a:p>
                      <a:pPr marL="0" lvl="0" indent="0" algn="ctr" rtl="0">
                        <a:spcBef>
                          <a:spcPts val="0"/>
                        </a:spcBef>
                        <a:spcAft>
                          <a:spcPts val="0"/>
                        </a:spcAft>
                        <a:buNone/>
                      </a:pPr>
                      <a:r>
                        <a:rPr lang="en" b="1">
                          <a:solidFill>
                            <a:schemeClr val="lt2"/>
                          </a:solidFill>
                        </a:rPr>
                        <a:t>Numbers</a:t>
                      </a:r>
                      <a:endParaRPr b="1">
                        <a:solidFill>
                          <a:schemeClr val="lt2"/>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rgbClr val="444654"/>
                    </a:solidFill>
                  </a:tcPr>
                </a:tc>
                <a:extLst>
                  <a:ext uri="{0D108BD9-81ED-4DB2-BD59-A6C34878D82A}">
                    <a16:rowId xmlns:a16="http://schemas.microsoft.com/office/drawing/2014/main" val="10000"/>
                  </a:ext>
                </a:extLst>
              </a:tr>
              <a:tr h="717075">
                <a:tc>
                  <a:txBody>
                    <a:bodyPr/>
                    <a:lstStyle/>
                    <a:p>
                      <a:pPr marL="0" lvl="0" indent="0" algn="ctr" rtl="0">
                        <a:spcBef>
                          <a:spcPts val="0"/>
                        </a:spcBef>
                        <a:spcAft>
                          <a:spcPts val="0"/>
                        </a:spcAft>
                        <a:buNone/>
                      </a:pPr>
                      <a:r>
                        <a:rPr lang="en">
                          <a:solidFill>
                            <a:schemeClr val="dk1"/>
                          </a:solidFill>
                        </a:rPr>
                        <a:t>Observations</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rPr>
                        <a:t>246,505</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tcPr>
                </a:tc>
                <a:extLst>
                  <a:ext uri="{0D108BD9-81ED-4DB2-BD59-A6C34878D82A}">
                    <a16:rowId xmlns:a16="http://schemas.microsoft.com/office/drawing/2014/main" val="10001"/>
                  </a:ext>
                </a:extLst>
              </a:tr>
              <a:tr h="717075">
                <a:tc>
                  <a:txBody>
                    <a:bodyPr/>
                    <a:lstStyle/>
                    <a:p>
                      <a:pPr marL="0" lvl="0" indent="0" algn="ctr" rtl="0">
                        <a:spcBef>
                          <a:spcPts val="0"/>
                        </a:spcBef>
                        <a:spcAft>
                          <a:spcPts val="0"/>
                        </a:spcAft>
                        <a:buNone/>
                      </a:pPr>
                      <a:r>
                        <a:rPr lang="en">
                          <a:solidFill>
                            <a:schemeClr val="dk1"/>
                          </a:solidFill>
                        </a:rPr>
                        <a:t>Total Variables</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rPr>
                        <a:t>8</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717075">
                <a:tc>
                  <a:txBody>
                    <a:bodyPr/>
                    <a:lstStyle/>
                    <a:p>
                      <a:pPr marL="0" lvl="0" indent="0" algn="ctr" rtl="0">
                        <a:spcBef>
                          <a:spcPts val="0"/>
                        </a:spcBef>
                        <a:spcAft>
                          <a:spcPts val="0"/>
                        </a:spcAft>
                        <a:buNone/>
                      </a:pPr>
                      <a:r>
                        <a:rPr lang="en">
                          <a:solidFill>
                            <a:schemeClr val="dk1"/>
                          </a:solidFill>
                        </a:rPr>
                        <a:t>Character Variables</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rPr>
                        <a:t>4</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717075">
                <a:tc>
                  <a:txBody>
                    <a:bodyPr/>
                    <a:lstStyle/>
                    <a:p>
                      <a:pPr marL="0" lvl="0" indent="0" algn="ctr" rtl="0">
                        <a:spcBef>
                          <a:spcPts val="0"/>
                        </a:spcBef>
                        <a:spcAft>
                          <a:spcPts val="0"/>
                        </a:spcAft>
                        <a:buNone/>
                      </a:pPr>
                      <a:r>
                        <a:rPr lang="en">
                          <a:solidFill>
                            <a:schemeClr val="dk1"/>
                          </a:solidFill>
                        </a:rPr>
                        <a:t>Numerical Variables</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rPr>
                        <a:t>4</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6"/>
        <p:cNvGrpSpPr/>
        <p:nvPr/>
      </p:nvGrpSpPr>
      <p:grpSpPr>
        <a:xfrm>
          <a:off x="0" y="0"/>
          <a:ext cx="0" cy="0"/>
          <a:chOff x="0" y="0"/>
          <a:chExt cx="0" cy="0"/>
        </a:xfrm>
      </p:grpSpPr>
      <p:sp>
        <p:nvSpPr>
          <p:cNvPr id="167" name="Google Shape;167;p23"/>
          <p:cNvSpPr txBox="1">
            <a:spLocks noGrp="1"/>
          </p:cNvSpPr>
          <p:nvPr>
            <p:ph type="title"/>
          </p:nvPr>
        </p:nvSpPr>
        <p:spPr>
          <a:xfrm>
            <a:off x="311700" y="147750"/>
            <a:ext cx="8520600" cy="1038900"/>
          </a:xfrm>
          <a:prstGeom prst="rect">
            <a:avLst/>
          </a:prstGeom>
        </p:spPr>
        <p:txBody>
          <a:bodyPr spcFirstLastPara="1" wrap="square" lIns="91425" tIns="91425" rIns="91425" bIns="91425" anchor="ctr" anchorCtr="0">
            <a:normAutofit/>
          </a:bodyPr>
          <a:lstStyle/>
          <a:p>
            <a:pPr marL="0" lvl="0" indent="0" algn="l" rtl="0">
              <a:lnSpc>
                <a:spcPct val="115000"/>
              </a:lnSpc>
              <a:spcBef>
                <a:spcPts val="0"/>
              </a:spcBef>
              <a:spcAft>
                <a:spcPts val="0"/>
              </a:spcAft>
              <a:buNone/>
            </a:pPr>
            <a:r>
              <a:rPr lang="en" sz="2000">
                <a:latin typeface="Arial"/>
                <a:ea typeface="Arial"/>
                <a:cs typeface="Arial"/>
                <a:sym typeface="Arial"/>
              </a:rPr>
              <a:t>V. Summary Statistics: 3rd Data Set</a:t>
            </a:r>
            <a:endParaRPr sz="2000">
              <a:latin typeface="Arial"/>
              <a:ea typeface="Arial"/>
              <a:cs typeface="Arial"/>
              <a:sym typeface="Arial"/>
            </a:endParaRPr>
          </a:p>
          <a:p>
            <a:pPr marL="0" lvl="0" indent="0" algn="l" rtl="0">
              <a:lnSpc>
                <a:spcPct val="115000"/>
              </a:lnSpc>
              <a:spcBef>
                <a:spcPts val="0"/>
              </a:spcBef>
              <a:spcAft>
                <a:spcPts val="0"/>
              </a:spcAft>
              <a:buNone/>
            </a:pPr>
            <a:r>
              <a:rPr lang="en" sz="2000">
                <a:latin typeface="Arial"/>
                <a:ea typeface="Arial"/>
                <a:cs typeface="Arial"/>
                <a:sym typeface="Arial"/>
              </a:rPr>
              <a:t>COVID-19 Deaths with other diseases by Demographic factors in the USA </a:t>
            </a:r>
            <a:endParaRPr sz="2000">
              <a:latin typeface="Arial"/>
              <a:ea typeface="Arial"/>
              <a:cs typeface="Arial"/>
              <a:sym typeface="Arial"/>
            </a:endParaRPr>
          </a:p>
        </p:txBody>
      </p:sp>
      <p:sp>
        <p:nvSpPr>
          <p:cNvPr id="168" name="Google Shape;168;p23"/>
          <p:cNvSpPr txBox="1">
            <a:spLocks noGrp="1"/>
          </p:cNvSpPr>
          <p:nvPr>
            <p:ph type="body" idx="1"/>
          </p:nvPr>
        </p:nvSpPr>
        <p:spPr>
          <a:xfrm>
            <a:off x="4338425" y="1421700"/>
            <a:ext cx="4550400" cy="340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u="sng">
                <a:latin typeface="Arial"/>
                <a:ea typeface="Arial"/>
                <a:cs typeface="Arial"/>
                <a:sym typeface="Arial"/>
              </a:rPr>
              <a:t>Important variables from the 3rd dataset:</a:t>
            </a:r>
            <a:endParaRPr sz="1400" b="1" u="sng">
              <a:latin typeface="Arial"/>
              <a:ea typeface="Arial"/>
              <a:cs typeface="Arial"/>
              <a:sym typeface="Arial"/>
            </a:endParaRPr>
          </a:p>
          <a:p>
            <a:pPr marL="457200" lvl="0" indent="-317500" algn="l" rtl="0">
              <a:spcBef>
                <a:spcPts val="1200"/>
              </a:spcBef>
              <a:spcAft>
                <a:spcPts val="0"/>
              </a:spcAft>
              <a:buSzPts val="1400"/>
              <a:buFont typeface="Arial"/>
              <a:buChar char="●"/>
            </a:pPr>
            <a:r>
              <a:rPr lang="en" sz="1400">
                <a:latin typeface="Arial"/>
                <a:ea typeface="Arial"/>
                <a:cs typeface="Arial"/>
                <a:sym typeface="Arial"/>
              </a:rPr>
              <a:t>Sex: Gender of the person.</a:t>
            </a:r>
            <a:endParaRPr sz="1400">
              <a:latin typeface="Arial"/>
              <a:ea typeface="Arial"/>
              <a:cs typeface="Arial"/>
              <a:sym typeface="Arial"/>
            </a:endParaRPr>
          </a:p>
          <a:p>
            <a:pPr marL="457200" lvl="0" indent="-317500" algn="l" rtl="0">
              <a:spcBef>
                <a:spcPts val="0"/>
              </a:spcBef>
              <a:spcAft>
                <a:spcPts val="0"/>
              </a:spcAft>
              <a:buSzPts val="1400"/>
              <a:buFont typeface="Arial"/>
              <a:buChar char="●"/>
            </a:pPr>
            <a:r>
              <a:rPr lang="en" sz="1400">
                <a:latin typeface="Arial"/>
                <a:ea typeface="Arial"/>
                <a:cs typeface="Arial"/>
                <a:sym typeface="Arial"/>
              </a:rPr>
              <a:t>State: State which this event happened.</a:t>
            </a:r>
            <a:endParaRPr sz="1400">
              <a:latin typeface="Arial"/>
              <a:ea typeface="Arial"/>
              <a:cs typeface="Arial"/>
              <a:sym typeface="Arial"/>
            </a:endParaRPr>
          </a:p>
          <a:p>
            <a:pPr marL="457200" lvl="0" indent="-317500" algn="l" rtl="0">
              <a:spcBef>
                <a:spcPts val="0"/>
              </a:spcBef>
              <a:spcAft>
                <a:spcPts val="0"/>
              </a:spcAft>
              <a:buSzPts val="1400"/>
              <a:buFont typeface="Arial"/>
              <a:buChar char="●"/>
            </a:pPr>
            <a:r>
              <a:rPr lang="en" sz="1400">
                <a:latin typeface="Arial"/>
                <a:ea typeface="Arial"/>
                <a:cs typeface="Arial"/>
                <a:sym typeface="Arial"/>
              </a:rPr>
              <a:t>Age Group: Selection a group of people around the same age.</a:t>
            </a:r>
            <a:endParaRPr sz="1400">
              <a:latin typeface="Arial"/>
              <a:ea typeface="Arial"/>
              <a:cs typeface="Arial"/>
              <a:sym typeface="Arial"/>
            </a:endParaRPr>
          </a:p>
          <a:p>
            <a:pPr marL="457200" lvl="0" indent="-317500" algn="l" rtl="0">
              <a:spcBef>
                <a:spcPts val="0"/>
              </a:spcBef>
              <a:spcAft>
                <a:spcPts val="0"/>
              </a:spcAft>
              <a:buSzPts val="1400"/>
              <a:buFont typeface="Arial"/>
              <a:buChar char="●"/>
            </a:pPr>
            <a:r>
              <a:rPr lang="en" sz="1400">
                <a:latin typeface="Arial"/>
                <a:ea typeface="Arial"/>
                <a:cs typeface="Arial"/>
                <a:sym typeface="Arial"/>
              </a:rPr>
              <a:t>COVID-19 Deaths : People who died from Covid-19.</a:t>
            </a:r>
            <a:endParaRPr sz="1400">
              <a:latin typeface="Arial"/>
              <a:ea typeface="Arial"/>
              <a:cs typeface="Arial"/>
              <a:sym typeface="Arial"/>
            </a:endParaRPr>
          </a:p>
        </p:txBody>
      </p:sp>
      <p:graphicFrame>
        <p:nvGraphicFramePr>
          <p:cNvPr id="169" name="Google Shape;169;p23"/>
          <p:cNvGraphicFramePr/>
          <p:nvPr/>
        </p:nvGraphicFramePr>
        <p:xfrm>
          <a:off x="549250" y="1466100"/>
          <a:ext cx="3378350" cy="3314000"/>
        </p:xfrm>
        <a:graphic>
          <a:graphicData uri="http://schemas.openxmlformats.org/drawingml/2006/table">
            <a:tbl>
              <a:tblPr>
                <a:noFill/>
                <a:tableStyleId>{108B71B8-DEE2-4A3A-9535-305CAE2D04CB}</a:tableStyleId>
              </a:tblPr>
              <a:tblGrid>
                <a:gridCol w="1689175">
                  <a:extLst>
                    <a:ext uri="{9D8B030D-6E8A-4147-A177-3AD203B41FA5}">
                      <a16:colId xmlns:a16="http://schemas.microsoft.com/office/drawing/2014/main" val="20000"/>
                    </a:ext>
                  </a:extLst>
                </a:gridCol>
                <a:gridCol w="1689175">
                  <a:extLst>
                    <a:ext uri="{9D8B030D-6E8A-4147-A177-3AD203B41FA5}">
                      <a16:colId xmlns:a16="http://schemas.microsoft.com/office/drawing/2014/main" val="20001"/>
                    </a:ext>
                  </a:extLst>
                </a:gridCol>
              </a:tblGrid>
              <a:tr h="662800">
                <a:tc>
                  <a:txBody>
                    <a:bodyPr/>
                    <a:lstStyle/>
                    <a:p>
                      <a:pPr marL="0" lvl="0" indent="0" algn="ctr" rtl="0">
                        <a:spcBef>
                          <a:spcPts val="0"/>
                        </a:spcBef>
                        <a:spcAft>
                          <a:spcPts val="0"/>
                        </a:spcAft>
                        <a:buNone/>
                      </a:pPr>
                      <a:r>
                        <a:rPr lang="en" b="1">
                          <a:solidFill>
                            <a:schemeClr val="lt2"/>
                          </a:solidFill>
                        </a:rPr>
                        <a:t>Dataset Features</a:t>
                      </a:r>
                      <a:endParaRPr b="1">
                        <a:solidFill>
                          <a:schemeClr val="lt2"/>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rgbClr val="444654"/>
                    </a:solidFill>
                  </a:tcPr>
                </a:tc>
                <a:tc>
                  <a:txBody>
                    <a:bodyPr/>
                    <a:lstStyle/>
                    <a:p>
                      <a:pPr marL="0" lvl="0" indent="0" algn="ctr" rtl="0">
                        <a:spcBef>
                          <a:spcPts val="0"/>
                        </a:spcBef>
                        <a:spcAft>
                          <a:spcPts val="0"/>
                        </a:spcAft>
                        <a:buNone/>
                      </a:pPr>
                      <a:r>
                        <a:rPr lang="en" b="1">
                          <a:solidFill>
                            <a:schemeClr val="lt2"/>
                          </a:solidFill>
                        </a:rPr>
                        <a:t>Numbers</a:t>
                      </a:r>
                      <a:endParaRPr b="1">
                        <a:solidFill>
                          <a:schemeClr val="lt2"/>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rgbClr val="444654"/>
                    </a:solidFill>
                  </a:tcPr>
                </a:tc>
                <a:extLst>
                  <a:ext uri="{0D108BD9-81ED-4DB2-BD59-A6C34878D82A}">
                    <a16:rowId xmlns:a16="http://schemas.microsoft.com/office/drawing/2014/main" val="10000"/>
                  </a:ext>
                </a:extLst>
              </a:tr>
              <a:tr h="662800">
                <a:tc>
                  <a:txBody>
                    <a:bodyPr/>
                    <a:lstStyle/>
                    <a:p>
                      <a:pPr marL="0" lvl="0" indent="0" algn="ctr" rtl="0">
                        <a:spcBef>
                          <a:spcPts val="0"/>
                        </a:spcBef>
                        <a:spcAft>
                          <a:spcPts val="0"/>
                        </a:spcAft>
                        <a:buNone/>
                      </a:pPr>
                      <a:r>
                        <a:rPr lang="en">
                          <a:solidFill>
                            <a:schemeClr val="dk1"/>
                          </a:solidFill>
                        </a:rPr>
                        <a:t>Observations</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rPr>
                        <a:t>118,422</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tcPr>
                </a:tc>
                <a:extLst>
                  <a:ext uri="{0D108BD9-81ED-4DB2-BD59-A6C34878D82A}">
                    <a16:rowId xmlns:a16="http://schemas.microsoft.com/office/drawing/2014/main" val="10001"/>
                  </a:ext>
                </a:extLst>
              </a:tr>
              <a:tr h="662800">
                <a:tc>
                  <a:txBody>
                    <a:bodyPr/>
                    <a:lstStyle/>
                    <a:p>
                      <a:pPr marL="0" lvl="0" indent="0" algn="ctr" rtl="0">
                        <a:spcBef>
                          <a:spcPts val="0"/>
                        </a:spcBef>
                        <a:spcAft>
                          <a:spcPts val="0"/>
                        </a:spcAft>
                        <a:buNone/>
                      </a:pPr>
                      <a:r>
                        <a:rPr lang="en">
                          <a:solidFill>
                            <a:schemeClr val="dk1"/>
                          </a:solidFill>
                        </a:rPr>
                        <a:t>Total Variables</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rPr>
                        <a:t>15</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662800">
                <a:tc>
                  <a:txBody>
                    <a:bodyPr/>
                    <a:lstStyle/>
                    <a:p>
                      <a:pPr marL="0" lvl="0" indent="0" algn="ctr" rtl="0">
                        <a:spcBef>
                          <a:spcPts val="0"/>
                        </a:spcBef>
                        <a:spcAft>
                          <a:spcPts val="0"/>
                        </a:spcAft>
                        <a:buNone/>
                      </a:pPr>
                      <a:r>
                        <a:rPr lang="en">
                          <a:solidFill>
                            <a:schemeClr val="dk1"/>
                          </a:solidFill>
                        </a:rPr>
                        <a:t>Character Variables</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rPr>
                        <a:t>7</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662800">
                <a:tc>
                  <a:txBody>
                    <a:bodyPr/>
                    <a:lstStyle/>
                    <a:p>
                      <a:pPr marL="0" lvl="0" indent="0" algn="ctr" rtl="0">
                        <a:spcBef>
                          <a:spcPts val="0"/>
                        </a:spcBef>
                        <a:spcAft>
                          <a:spcPts val="0"/>
                        </a:spcAft>
                        <a:buNone/>
                      </a:pPr>
                      <a:r>
                        <a:rPr lang="en">
                          <a:solidFill>
                            <a:schemeClr val="dk1"/>
                          </a:solidFill>
                        </a:rPr>
                        <a:t>Numerical Variables</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rPr>
                        <a:t>8</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3"/>
        <p:cNvGrpSpPr/>
        <p:nvPr/>
      </p:nvGrpSpPr>
      <p:grpSpPr>
        <a:xfrm>
          <a:off x="0" y="0"/>
          <a:ext cx="0" cy="0"/>
          <a:chOff x="0" y="0"/>
          <a:chExt cx="0" cy="0"/>
        </a:xfrm>
      </p:grpSpPr>
      <p:sp>
        <p:nvSpPr>
          <p:cNvPr id="174" name="Google Shape;174;p24"/>
          <p:cNvSpPr txBox="1">
            <a:spLocks noGrp="1"/>
          </p:cNvSpPr>
          <p:nvPr>
            <p:ph type="title"/>
          </p:nvPr>
        </p:nvSpPr>
        <p:spPr>
          <a:xfrm>
            <a:off x="252225" y="0"/>
            <a:ext cx="8099400" cy="1035000"/>
          </a:xfrm>
          <a:prstGeom prst="rect">
            <a:avLst/>
          </a:prstGeom>
        </p:spPr>
        <p:txBody>
          <a:bodyPr spcFirstLastPara="1" wrap="square" lIns="91425" tIns="91425" rIns="91425" bIns="91425" anchor="ctr" anchorCtr="0">
            <a:normAutofit/>
          </a:bodyPr>
          <a:lstStyle/>
          <a:p>
            <a:pPr marL="0" lvl="0" indent="0" algn="l" rtl="0">
              <a:lnSpc>
                <a:spcPct val="115000"/>
              </a:lnSpc>
              <a:spcBef>
                <a:spcPts val="0"/>
              </a:spcBef>
              <a:spcAft>
                <a:spcPts val="0"/>
              </a:spcAft>
              <a:buNone/>
            </a:pPr>
            <a:r>
              <a:rPr lang="en" sz="2000">
                <a:latin typeface="Arial"/>
                <a:ea typeface="Arial"/>
                <a:cs typeface="Arial"/>
                <a:sym typeface="Arial"/>
              </a:rPr>
              <a:t>V. Summary Statistics: 4th Data Set</a:t>
            </a:r>
            <a:endParaRPr sz="2000">
              <a:latin typeface="Arial"/>
              <a:ea typeface="Arial"/>
              <a:cs typeface="Arial"/>
              <a:sym typeface="Arial"/>
            </a:endParaRPr>
          </a:p>
          <a:p>
            <a:pPr marL="0" lvl="0" indent="0" algn="l" rtl="0">
              <a:lnSpc>
                <a:spcPct val="115000"/>
              </a:lnSpc>
              <a:spcBef>
                <a:spcPts val="0"/>
              </a:spcBef>
              <a:spcAft>
                <a:spcPts val="0"/>
              </a:spcAft>
              <a:buNone/>
            </a:pPr>
            <a:r>
              <a:rPr lang="en" sz="2000">
                <a:latin typeface="Arial"/>
                <a:ea typeface="Arial"/>
                <a:cs typeface="Arial"/>
                <a:sym typeface="Arial"/>
              </a:rPr>
              <a:t>Average Temperature of States in the USA by Date  </a:t>
            </a:r>
            <a:endParaRPr sz="2000">
              <a:latin typeface="Arial"/>
              <a:ea typeface="Arial"/>
              <a:cs typeface="Arial"/>
              <a:sym typeface="Arial"/>
            </a:endParaRPr>
          </a:p>
        </p:txBody>
      </p:sp>
      <p:graphicFrame>
        <p:nvGraphicFramePr>
          <p:cNvPr id="175" name="Google Shape;175;p24"/>
          <p:cNvGraphicFramePr/>
          <p:nvPr/>
        </p:nvGraphicFramePr>
        <p:xfrm>
          <a:off x="252225" y="1418800"/>
          <a:ext cx="3378350" cy="3314000"/>
        </p:xfrm>
        <a:graphic>
          <a:graphicData uri="http://schemas.openxmlformats.org/drawingml/2006/table">
            <a:tbl>
              <a:tblPr>
                <a:noFill/>
                <a:tableStyleId>{108B71B8-DEE2-4A3A-9535-305CAE2D04CB}</a:tableStyleId>
              </a:tblPr>
              <a:tblGrid>
                <a:gridCol w="1689175">
                  <a:extLst>
                    <a:ext uri="{9D8B030D-6E8A-4147-A177-3AD203B41FA5}">
                      <a16:colId xmlns:a16="http://schemas.microsoft.com/office/drawing/2014/main" val="20000"/>
                    </a:ext>
                  </a:extLst>
                </a:gridCol>
                <a:gridCol w="1689175">
                  <a:extLst>
                    <a:ext uri="{9D8B030D-6E8A-4147-A177-3AD203B41FA5}">
                      <a16:colId xmlns:a16="http://schemas.microsoft.com/office/drawing/2014/main" val="20001"/>
                    </a:ext>
                  </a:extLst>
                </a:gridCol>
              </a:tblGrid>
              <a:tr h="662800">
                <a:tc>
                  <a:txBody>
                    <a:bodyPr/>
                    <a:lstStyle/>
                    <a:p>
                      <a:pPr marL="0" lvl="0" indent="0" algn="ctr" rtl="0">
                        <a:spcBef>
                          <a:spcPts val="0"/>
                        </a:spcBef>
                        <a:spcAft>
                          <a:spcPts val="0"/>
                        </a:spcAft>
                        <a:buNone/>
                      </a:pPr>
                      <a:r>
                        <a:rPr lang="en" b="1">
                          <a:solidFill>
                            <a:schemeClr val="lt2"/>
                          </a:solidFill>
                        </a:rPr>
                        <a:t>Dataset Features</a:t>
                      </a:r>
                      <a:endParaRPr b="1">
                        <a:solidFill>
                          <a:schemeClr val="lt2"/>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rgbClr val="444654"/>
                    </a:solidFill>
                  </a:tcPr>
                </a:tc>
                <a:tc>
                  <a:txBody>
                    <a:bodyPr/>
                    <a:lstStyle/>
                    <a:p>
                      <a:pPr marL="0" lvl="0" indent="0" algn="ctr" rtl="0">
                        <a:spcBef>
                          <a:spcPts val="0"/>
                        </a:spcBef>
                        <a:spcAft>
                          <a:spcPts val="0"/>
                        </a:spcAft>
                        <a:buNone/>
                      </a:pPr>
                      <a:r>
                        <a:rPr lang="en" b="1">
                          <a:solidFill>
                            <a:schemeClr val="lt2"/>
                          </a:solidFill>
                        </a:rPr>
                        <a:t>Numbers</a:t>
                      </a:r>
                      <a:endParaRPr b="1">
                        <a:solidFill>
                          <a:schemeClr val="lt2"/>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rgbClr val="444654"/>
                    </a:solidFill>
                  </a:tcPr>
                </a:tc>
                <a:extLst>
                  <a:ext uri="{0D108BD9-81ED-4DB2-BD59-A6C34878D82A}">
                    <a16:rowId xmlns:a16="http://schemas.microsoft.com/office/drawing/2014/main" val="10000"/>
                  </a:ext>
                </a:extLst>
              </a:tr>
              <a:tr h="662800">
                <a:tc>
                  <a:txBody>
                    <a:bodyPr/>
                    <a:lstStyle/>
                    <a:p>
                      <a:pPr marL="0" lvl="0" indent="0" algn="ctr" rtl="0">
                        <a:spcBef>
                          <a:spcPts val="0"/>
                        </a:spcBef>
                        <a:spcAft>
                          <a:spcPts val="0"/>
                        </a:spcAft>
                        <a:buNone/>
                      </a:pPr>
                      <a:r>
                        <a:rPr lang="en">
                          <a:solidFill>
                            <a:schemeClr val="dk1"/>
                          </a:solidFill>
                        </a:rPr>
                        <a:t>Observations</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rPr>
                        <a:t>1850</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tcPr>
                </a:tc>
                <a:extLst>
                  <a:ext uri="{0D108BD9-81ED-4DB2-BD59-A6C34878D82A}">
                    <a16:rowId xmlns:a16="http://schemas.microsoft.com/office/drawing/2014/main" val="10001"/>
                  </a:ext>
                </a:extLst>
              </a:tr>
              <a:tr h="662800">
                <a:tc>
                  <a:txBody>
                    <a:bodyPr/>
                    <a:lstStyle/>
                    <a:p>
                      <a:pPr marL="0" lvl="0" indent="0" algn="ctr" rtl="0">
                        <a:spcBef>
                          <a:spcPts val="0"/>
                        </a:spcBef>
                        <a:spcAft>
                          <a:spcPts val="0"/>
                        </a:spcAft>
                        <a:buNone/>
                      </a:pPr>
                      <a:r>
                        <a:rPr lang="en">
                          <a:solidFill>
                            <a:schemeClr val="dk1"/>
                          </a:solidFill>
                        </a:rPr>
                        <a:t>Total Variables</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rPr>
                        <a:t>3</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662800">
                <a:tc>
                  <a:txBody>
                    <a:bodyPr/>
                    <a:lstStyle/>
                    <a:p>
                      <a:pPr marL="0" lvl="0" indent="0" algn="ctr" rtl="0">
                        <a:spcBef>
                          <a:spcPts val="0"/>
                        </a:spcBef>
                        <a:spcAft>
                          <a:spcPts val="0"/>
                        </a:spcAft>
                        <a:buNone/>
                      </a:pPr>
                      <a:r>
                        <a:rPr lang="en">
                          <a:solidFill>
                            <a:schemeClr val="dk1"/>
                          </a:solidFill>
                        </a:rPr>
                        <a:t>Character Variables</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dk1"/>
                          </a:solidFill>
                        </a:rPr>
                        <a:t>1</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r h="662800">
                <a:tc>
                  <a:txBody>
                    <a:bodyPr/>
                    <a:lstStyle/>
                    <a:p>
                      <a:pPr marL="0" lvl="0" indent="0" algn="ctr" rtl="0">
                        <a:spcBef>
                          <a:spcPts val="0"/>
                        </a:spcBef>
                        <a:spcAft>
                          <a:spcPts val="0"/>
                        </a:spcAft>
                        <a:buNone/>
                      </a:pPr>
                      <a:r>
                        <a:rPr lang="en">
                          <a:solidFill>
                            <a:schemeClr val="dk1"/>
                          </a:solidFill>
                        </a:rPr>
                        <a:t>Numerical Variables</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rPr>
                        <a:t>2</a:t>
                      </a:r>
                      <a:endParaRPr>
                        <a:solidFill>
                          <a:schemeClr val="dk1"/>
                        </a:solidFill>
                      </a:endParaRPr>
                    </a:p>
                  </a:txBody>
                  <a:tcPr marL="91425" marR="91425" marT="91425" marB="91425" anchor="ctr">
                    <a:lnL w="9525" cap="flat" cmpd="sng">
                      <a:solidFill>
                        <a:srgbClr val="D1D5DB"/>
                      </a:solidFill>
                      <a:prstDash val="solid"/>
                      <a:round/>
                      <a:headEnd type="none" w="sm" len="sm"/>
                      <a:tailEnd type="none" w="sm" len="sm"/>
                    </a:lnL>
                    <a:lnR w="9525" cap="flat" cmpd="sng">
                      <a:solidFill>
                        <a:srgbClr val="D1D5DB"/>
                      </a:solidFill>
                      <a:prstDash val="solid"/>
                      <a:round/>
                      <a:headEnd type="none" w="sm" len="sm"/>
                      <a:tailEnd type="none" w="sm" len="sm"/>
                    </a:lnR>
                    <a:lnT w="9525" cap="flat" cmpd="sng">
                      <a:solidFill>
                        <a:srgbClr val="D1D5DB"/>
                      </a:solidFill>
                      <a:prstDash val="solid"/>
                      <a:round/>
                      <a:headEnd type="none" w="sm" len="sm"/>
                      <a:tailEnd type="none" w="sm" len="sm"/>
                    </a:lnT>
                    <a:lnB w="9525" cap="flat" cmpd="sng">
                      <a:solidFill>
                        <a:srgbClr val="D1D5DB"/>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bl>
          </a:graphicData>
        </a:graphic>
      </p:graphicFrame>
      <p:sp>
        <p:nvSpPr>
          <p:cNvPr id="176" name="Google Shape;176;p24"/>
          <p:cNvSpPr txBox="1">
            <a:spLocks noGrp="1"/>
          </p:cNvSpPr>
          <p:nvPr>
            <p:ph type="body" idx="1"/>
          </p:nvPr>
        </p:nvSpPr>
        <p:spPr>
          <a:xfrm>
            <a:off x="3830750" y="1194350"/>
            <a:ext cx="5175300" cy="37629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400" b="1">
                <a:latin typeface="Arial"/>
                <a:ea typeface="Arial"/>
                <a:cs typeface="Arial"/>
                <a:sym typeface="Arial"/>
              </a:rPr>
              <a:t>Important Variables from the 4th dataset</a:t>
            </a:r>
            <a:r>
              <a:rPr lang="en" sz="1400">
                <a:latin typeface="Arial"/>
                <a:ea typeface="Arial"/>
                <a:cs typeface="Arial"/>
                <a:sym typeface="Arial"/>
              </a:rPr>
              <a:t>: </a:t>
            </a:r>
            <a:endParaRPr sz="1400">
              <a:latin typeface="Arial"/>
              <a:ea typeface="Arial"/>
              <a:cs typeface="Arial"/>
              <a:sym typeface="Arial"/>
            </a:endParaRPr>
          </a:p>
          <a:p>
            <a:pPr marL="457200" lvl="0" indent="-317500" algn="l" rtl="0">
              <a:lnSpc>
                <a:spcPct val="150000"/>
              </a:lnSpc>
              <a:spcBef>
                <a:spcPts val="1200"/>
              </a:spcBef>
              <a:spcAft>
                <a:spcPts val="0"/>
              </a:spcAft>
              <a:buSzPts val="1400"/>
              <a:buFont typeface="Arial"/>
              <a:buChar char="●"/>
            </a:pPr>
            <a:r>
              <a:rPr lang="en" sz="1400" u="sng">
                <a:latin typeface="Arial"/>
                <a:ea typeface="Arial"/>
                <a:cs typeface="Arial"/>
                <a:sym typeface="Arial"/>
              </a:rPr>
              <a:t>Date</a:t>
            </a:r>
            <a:r>
              <a:rPr lang="en" sz="1400">
                <a:latin typeface="Arial"/>
                <a:ea typeface="Arial"/>
                <a:cs typeface="Arial"/>
                <a:sym typeface="Arial"/>
              </a:rPr>
              <a:t> : integer variable with format of YYMM (e.g. 2001 for 2020.Jan) from 2020. January to 2023. January</a:t>
            </a:r>
            <a:endParaRPr sz="1400">
              <a:latin typeface="Arial"/>
              <a:ea typeface="Arial"/>
              <a:cs typeface="Arial"/>
              <a:sym typeface="Arial"/>
            </a:endParaRPr>
          </a:p>
          <a:p>
            <a:pPr marL="457200" lvl="0" indent="-317500" algn="l" rtl="0">
              <a:lnSpc>
                <a:spcPct val="150000"/>
              </a:lnSpc>
              <a:spcBef>
                <a:spcPts val="0"/>
              </a:spcBef>
              <a:spcAft>
                <a:spcPts val="0"/>
              </a:spcAft>
              <a:buSzPts val="1400"/>
              <a:buFont typeface="Arial"/>
              <a:buChar char="●"/>
            </a:pPr>
            <a:r>
              <a:rPr lang="en" sz="1400" u="sng">
                <a:latin typeface="Arial"/>
                <a:ea typeface="Arial"/>
                <a:cs typeface="Arial"/>
                <a:sym typeface="Arial"/>
              </a:rPr>
              <a:t>Avg. Temp. F. </a:t>
            </a:r>
            <a:r>
              <a:rPr lang="en" sz="1400">
                <a:latin typeface="Arial"/>
                <a:ea typeface="Arial"/>
                <a:cs typeface="Arial"/>
                <a:sym typeface="Arial"/>
              </a:rPr>
              <a:t>: Average Temperature of a State per Month</a:t>
            </a:r>
            <a:endParaRPr sz="1400">
              <a:latin typeface="Arial"/>
              <a:ea typeface="Arial"/>
              <a:cs typeface="Arial"/>
              <a:sym typeface="Arial"/>
            </a:endParaRPr>
          </a:p>
          <a:p>
            <a:pPr marL="457200" lvl="0" indent="-317500" algn="l" rtl="0">
              <a:lnSpc>
                <a:spcPct val="150000"/>
              </a:lnSpc>
              <a:spcBef>
                <a:spcPts val="0"/>
              </a:spcBef>
              <a:spcAft>
                <a:spcPts val="0"/>
              </a:spcAft>
              <a:buSzPts val="1400"/>
              <a:buFont typeface="Arial"/>
              <a:buChar char="●"/>
            </a:pPr>
            <a:r>
              <a:rPr lang="en" sz="1400" u="sng">
                <a:latin typeface="Arial"/>
                <a:ea typeface="Arial"/>
                <a:cs typeface="Arial"/>
                <a:sym typeface="Arial"/>
              </a:rPr>
              <a:t>StateName</a:t>
            </a:r>
            <a:r>
              <a:rPr lang="en" sz="1400">
                <a:latin typeface="Arial"/>
                <a:ea typeface="Arial"/>
                <a:cs typeface="Arial"/>
                <a:sym typeface="Arial"/>
              </a:rPr>
              <a:t>: Name of the States in the USA</a:t>
            </a:r>
            <a:endParaRPr sz="1400">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5"/>
          <p:cNvSpPr txBox="1">
            <a:spLocks noGrp="1"/>
          </p:cNvSpPr>
          <p:nvPr>
            <p:ph type="title"/>
          </p:nvPr>
        </p:nvSpPr>
        <p:spPr>
          <a:xfrm>
            <a:off x="311700" y="110850"/>
            <a:ext cx="8637000" cy="77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latin typeface="Arial"/>
                <a:ea typeface="Arial"/>
                <a:cs typeface="Arial"/>
                <a:sym typeface="Arial"/>
              </a:rPr>
              <a:t>VI. Results and Findings: </a:t>
            </a:r>
            <a:endParaRPr sz="2000">
              <a:latin typeface="Arial"/>
              <a:ea typeface="Arial"/>
              <a:cs typeface="Arial"/>
              <a:sym typeface="Arial"/>
            </a:endParaRPr>
          </a:p>
          <a:p>
            <a:pPr marL="0" lvl="0" indent="0" algn="l" rtl="0">
              <a:spcBef>
                <a:spcPts val="0"/>
              </a:spcBef>
              <a:spcAft>
                <a:spcPts val="0"/>
              </a:spcAft>
              <a:buNone/>
            </a:pPr>
            <a:r>
              <a:rPr lang="en" sz="2000">
                <a:latin typeface="Arial"/>
                <a:ea typeface="Arial"/>
                <a:cs typeface="Arial"/>
                <a:sym typeface="Arial"/>
              </a:rPr>
              <a:t>Number of Deaths due to COVID-19 by States in the USA including Alaska</a:t>
            </a:r>
            <a:endParaRPr sz="2000">
              <a:latin typeface="Arial"/>
              <a:ea typeface="Arial"/>
              <a:cs typeface="Arial"/>
              <a:sym typeface="Arial"/>
            </a:endParaRPr>
          </a:p>
        </p:txBody>
      </p:sp>
      <p:pic>
        <p:nvPicPr>
          <p:cNvPr id="182" name="Google Shape;182;p25"/>
          <p:cNvPicPr preferRelativeResize="0"/>
          <p:nvPr/>
        </p:nvPicPr>
        <p:blipFill>
          <a:blip r:embed="rId3">
            <a:alphaModFix/>
          </a:blip>
          <a:stretch>
            <a:fillRect/>
          </a:stretch>
        </p:blipFill>
        <p:spPr>
          <a:xfrm>
            <a:off x="1121888" y="959550"/>
            <a:ext cx="6900214" cy="3999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6"/>
          <p:cNvSpPr txBox="1">
            <a:spLocks noGrp="1"/>
          </p:cNvSpPr>
          <p:nvPr>
            <p:ph type="body" idx="1"/>
          </p:nvPr>
        </p:nvSpPr>
        <p:spPr>
          <a:xfrm>
            <a:off x="5427000" y="1153400"/>
            <a:ext cx="3640800" cy="3882300"/>
          </a:xfrm>
          <a:prstGeom prst="rect">
            <a:avLst/>
          </a:prstGeom>
        </p:spPr>
        <p:txBody>
          <a:bodyPr spcFirstLastPara="1" wrap="square" lIns="91425" tIns="91425" rIns="91425" bIns="91425" anchor="t" anchorCtr="0">
            <a:noAutofit/>
          </a:bodyPr>
          <a:lstStyle/>
          <a:p>
            <a:pPr marL="274320" lvl="0" indent="-317500" algn="l" rtl="0">
              <a:spcBef>
                <a:spcPts val="0"/>
              </a:spcBef>
              <a:spcAft>
                <a:spcPts val="0"/>
              </a:spcAft>
              <a:buSzPts val="1400"/>
              <a:buFont typeface="Arial"/>
              <a:buChar char="●"/>
            </a:pPr>
            <a:r>
              <a:rPr lang="en" sz="1400">
                <a:latin typeface="Arial"/>
                <a:ea typeface="Arial"/>
                <a:cs typeface="Arial"/>
                <a:sym typeface="Arial"/>
              </a:rPr>
              <a:t>According to the WHO: The COVID-19 virus can spread in hot and humid climates</a:t>
            </a:r>
            <a:endParaRPr sz="1400">
              <a:latin typeface="Arial"/>
              <a:ea typeface="Arial"/>
              <a:cs typeface="Arial"/>
              <a:sym typeface="Arial"/>
            </a:endParaRPr>
          </a:p>
          <a:p>
            <a:pPr marL="274320" lvl="0" indent="-317500" algn="l" rtl="0">
              <a:spcBef>
                <a:spcPts val="0"/>
              </a:spcBef>
              <a:spcAft>
                <a:spcPts val="0"/>
              </a:spcAft>
              <a:buSzPts val="1400"/>
              <a:buFont typeface="Arial"/>
              <a:buChar char="●"/>
            </a:pPr>
            <a:r>
              <a:rPr lang="en" sz="1400" u="sng">
                <a:latin typeface="Arial"/>
                <a:ea typeface="Arial"/>
                <a:cs typeface="Arial"/>
                <a:sym typeface="Arial"/>
              </a:rPr>
              <a:t>Assumption</a:t>
            </a:r>
            <a:r>
              <a:rPr lang="en" sz="1400">
                <a:latin typeface="Arial"/>
                <a:ea typeface="Arial"/>
                <a:cs typeface="Arial"/>
                <a:sym typeface="Arial"/>
              </a:rPr>
              <a:t>: Lower </a:t>
            </a:r>
            <a:r>
              <a:rPr lang="en" sz="1400" b="1">
                <a:latin typeface="Arial"/>
                <a:ea typeface="Arial"/>
                <a:cs typeface="Arial"/>
                <a:sym typeface="Arial"/>
              </a:rPr>
              <a:t>temperature leads to </a:t>
            </a:r>
            <a:r>
              <a:rPr lang="en" sz="1400">
                <a:latin typeface="Arial"/>
                <a:ea typeface="Arial"/>
                <a:cs typeface="Arial"/>
                <a:sym typeface="Arial"/>
              </a:rPr>
              <a:t>lower </a:t>
            </a:r>
            <a:r>
              <a:rPr lang="en" sz="1400" b="1">
                <a:latin typeface="Arial"/>
                <a:ea typeface="Arial"/>
                <a:cs typeface="Arial"/>
                <a:sym typeface="Arial"/>
              </a:rPr>
              <a:t>movement</a:t>
            </a:r>
            <a:r>
              <a:rPr lang="en" sz="1400">
                <a:latin typeface="Arial"/>
                <a:ea typeface="Arial"/>
                <a:cs typeface="Arial"/>
                <a:sym typeface="Arial"/>
              </a:rPr>
              <a:t> among population would have less infection and less deaths</a:t>
            </a:r>
            <a:endParaRPr sz="1400">
              <a:latin typeface="Arial"/>
              <a:ea typeface="Arial"/>
              <a:cs typeface="Arial"/>
              <a:sym typeface="Arial"/>
            </a:endParaRPr>
          </a:p>
          <a:p>
            <a:pPr marL="274320" lvl="0" indent="-317500" algn="l" rtl="0">
              <a:spcBef>
                <a:spcPts val="0"/>
              </a:spcBef>
              <a:spcAft>
                <a:spcPts val="0"/>
              </a:spcAft>
              <a:buSzPts val="1400"/>
              <a:buFont typeface="Arial"/>
              <a:buChar char="●"/>
            </a:pPr>
            <a:r>
              <a:rPr lang="en" sz="1400" u="sng">
                <a:latin typeface="Arial"/>
                <a:ea typeface="Arial"/>
                <a:cs typeface="Arial"/>
                <a:sym typeface="Arial"/>
              </a:rPr>
              <a:t>Results:</a:t>
            </a:r>
            <a:r>
              <a:rPr lang="en" sz="1400">
                <a:latin typeface="Arial"/>
                <a:ea typeface="Arial"/>
                <a:cs typeface="Arial"/>
                <a:sym typeface="Arial"/>
              </a:rPr>
              <a:t> The graph shows the tendency of increasing the number of deaths as the temperature increases. However, not highly correlated or significant relationship between temperature and deaths</a:t>
            </a:r>
            <a:endParaRPr sz="1400">
              <a:latin typeface="Arial"/>
              <a:ea typeface="Arial"/>
              <a:cs typeface="Arial"/>
              <a:sym typeface="Arial"/>
            </a:endParaRPr>
          </a:p>
        </p:txBody>
      </p:sp>
      <p:grpSp>
        <p:nvGrpSpPr>
          <p:cNvPr id="188" name="Google Shape;188;p26"/>
          <p:cNvGrpSpPr/>
          <p:nvPr/>
        </p:nvGrpSpPr>
        <p:grpSpPr>
          <a:xfrm>
            <a:off x="217856" y="1007925"/>
            <a:ext cx="5049068" cy="3989300"/>
            <a:chOff x="160700" y="771550"/>
            <a:chExt cx="5212749" cy="4119900"/>
          </a:xfrm>
        </p:grpSpPr>
        <p:pic>
          <p:nvPicPr>
            <p:cNvPr id="189" name="Google Shape;189;p26"/>
            <p:cNvPicPr preferRelativeResize="0"/>
            <p:nvPr/>
          </p:nvPicPr>
          <p:blipFill rotWithShape="1">
            <a:blip r:embed="rId3">
              <a:alphaModFix/>
            </a:blip>
            <a:srcRect r="29012"/>
            <a:stretch/>
          </p:blipFill>
          <p:spPr>
            <a:xfrm>
              <a:off x="160700" y="771550"/>
              <a:ext cx="5212749" cy="4119900"/>
            </a:xfrm>
            <a:prstGeom prst="rect">
              <a:avLst/>
            </a:prstGeom>
            <a:noFill/>
            <a:ln>
              <a:noFill/>
            </a:ln>
          </p:spPr>
        </p:pic>
        <p:pic>
          <p:nvPicPr>
            <p:cNvPr id="190" name="Google Shape;190;p26"/>
            <p:cNvPicPr preferRelativeResize="0"/>
            <p:nvPr/>
          </p:nvPicPr>
          <p:blipFill>
            <a:blip r:embed="rId4">
              <a:alphaModFix/>
            </a:blip>
            <a:stretch>
              <a:fillRect/>
            </a:stretch>
          </p:blipFill>
          <p:spPr>
            <a:xfrm>
              <a:off x="889650" y="1005350"/>
              <a:ext cx="1784600" cy="718800"/>
            </a:xfrm>
            <a:prstGeom prst="rect">
              <a:avLst/>
            </a:prstGeom>
            <a:noFill/>
            <a:ln>
              <a:noFill/>
            </a:ln>
          </p:spPr>
        </p:pic>
        <p:pic>
          <p:nvPicPr>
            <p:cNvPr id="191" name="Google Shape;191;p26"/>
            <p:cNvPicPr preferRelativeResize="0"/>
            <p:nvPr/>
          </p:nvPicPr>
          <p:blipFill>
            <a:blip r:embed="rId4">
              <a:alphaModFix/>
            </a:blip>
            <a:stretch>
              <a:fillRect/>
            </a:stretch>
          </p:blipFill>
          <p:spPr>
            <a:xfrm>
              <a:off x="3276175" y="1005350"/>
              <a:ext cx="1784600" cy="718800"/>
            </a:xfrm>
            <a:prstGeom prst="rect">
              <a:avLst/>
            </a:prstGeom>
            <a:noFill/>
            <a:ln>
              <a:noFill/>
            </a:ln>
          </p:spPr>
        </p:pic>
      </p:grpSp>
      <p:sp>
        <p:nvSpPr>
          <p:cNvPr id="192" name="Google Shape;192;p26"/>
          <p:cNvSpPr txBox="1">
            <a:spLocks noGrp="1"/>
          </p:cNvSpPr>
          <p:nvPr>
            <p:ph type="title"/>
          </p:nvPr>
        </p:nvSpPr>
        <p:spPr>
          <a:xfrm>
            <a:off x="360700" y="74000"/>
            <a:ext cx="8598900" cy="107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latin typeface="Arial"/>
                <a:ea typeface="Arial"/>
                <a:cs typeface="Arial"/>
                <a:sym typeface="Arial"/>
              </a:rPr>
              <a:t>VI. Results and Findings: </a:t>
            </a:r>
            <a:endParaRPr sz="2000">
              <a:latin typeface="Arial"/>
              <a:ea typeface="Arial"/>
              <a:cs typeface="Arial"/>
              <a:sym typeface="Arial"/>
            </a:endParaRPr>
          </a:p>
          <a:p>
            <a:pPr marL="0" lvl="0" indent="0" algn="l" rtl="0">
              <a:spcBef>
                <a:spcPts val="0"/>
              </a:spcBef>
              <a:spcAft>
                <a:spcPts val="0"/>
              </a:spcAft>
              <a:buNone/>
            </a:pPr>
            <a:r>
              <a:rPr lang="en" sz="2000">
                <a:latin typeface="Arial"/>
                <a:ea typeface="Arial"/>
                <a:cs typeface="Arial"/>
                <a:sym typeface="Arial"/>
              </a:rPr>
              <a:t>Relationship between COVID-19 Deaths &amp; Temperature in the USA </a:t>
            </a:r>
            <a:endParaRPr sz="2000">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7"/>
          <p:cNvSpPr txBox="1">
            <a:spLocks noGrp="1"/>
          </p:cNvSpPr>
          <p:nvPr>
            <p:ph type="body" idx="1"/>
          </p:nvPr>
        </p:nvSpPr>
        <p:spPr>
          <a:xfrm>
            <a:off x="6113075" y="972775"/>
            <a:ext cx="2955000" cy="4017600"/>
          </a:xfrm>
          <a:prstGeom prst="rect">
            <a:avLst/>
          </a:prstGeom>
        </p:spPr>
        <p:txBody>
          <a:bodyPr spcFirstLastPara="1" wrap="square" lIns="91425" tIns="91425" rIns="91425" bIns="91425" anchor="t" anchorCtr="0">
            <a:normAutofit fontScale="70000" lnSpcReduction="20000"/>
          </a:bodyPr>
          <a:lstStyle/>
          <a:p>
            <a:pPr marL="274320" lvl="0" indent="-308610" algn="l" rtl="0">
              <a:spcBef>
                <a:spcPts val="0"/>
              </a:spcBef>
              <a:spcAft>
                <a:spcPts val="0"/>
              </a:spcAft>
              <a:buSzPct val="100000"/>
              <a:buFont typeface="Arial"/>
              <a:buChar char="●"/>
            </a:pPr>
            <a:r>
              <a:rPr lang="en">
                <a:latin typeface="Arial"/>
                <a:ea typeface="Arial"/>
                <a:cs typeface="Arial"/>
                <a:sym typeface="Arial"/>
              </a:rPr>
              <a:t>Deaths caused by COVID-19 was outnumbered than other deaths caused by 2 other diseases</a:t>
            </a:r>
            <a:endParaRPr>
              <a:latin typeface="Arial"/>
              <a:ea typeface="Arial"/>
              <a:cs typeface="Arial"/>
              <a:sym typeface="Arial"/>
            </a:endParaRPr>
          </a:p>
          <a:p>
            <a:pPr marL="274320" lvl="0" indent="-308610" algn="l" rtl="0">
              <a:spcBef>
                <a:spcPts val="0"/>
              </a:spcBef>
              <a:spcAft>
                <a:spcPts val="0"/>
              </a:spcAft>
              <a:buSzPct val="100000"/>
              <a:buFont typeface="Arial"/>
              <a:buChar char="●"/>
            </a:pPr>
            <a:r>
              <a:rPr lang="en">
                <a:latin typeface="Arial"/>
                <a:ea typeface="Arial"/>
                <a:cs typeface="Arial"/>
                <a:sym typeface="Arial"/>
              </a:rPr>
              <a:t>Having Influenza(flu) and COVID-19 at the same time caused the least deaths in the USA among 3 groups</a:t>
            </a:r>
            <a:endParaRPr>
              <a:latin typeface="Arial"/>
              <a:ea typeface="Arial"/>
              <a:cs typeface="Arial"/>
              <a:sym typeface="Arial"/>
            </a:endParaRPr>
          </a:p>
          <a:p>
            <a:pPr marL="274320" lvl="0" indent="-308610" algn="l" rtl="0">
              <a:spcBef>
                <a:spcPts val="0"/>
              </a:spcBef>
              <a:spcAft>
                <a:spcPts val="0"/>
              </a:spcAft>
              <a:buSzPct val="100000"/>
              <a:buFont typeface="Arial"/>
              <a:buChar char="●"/>
            </a:pPr>
            <a:r>
              <a:rPr lang="en">
                <a:latin typeface="Arial"/>
                <a:ea typeface="Arial"/>
                <a:cs typeface="Arial"/>
                <a:sym typeface="Arial"/>
              </a:rPr>
              <a:t>As the number of deaths with having Pneumonia and COVID-19 was greater than that with Influenza and COVID-19, it shows that the function of lung is critical to the people who go through COVID-19</a:t>
            </a:r>
            <a:endParaRPr>
              <a:latin typeface="Arial"/>
              <a:ea typeface="Arial"/>
              <a:cs typeface="Arial"/>
              <a:sym typeface="Arial"/>
            </a:endParaRPr>
          </a:p>
          <a:p>
            <a:pPr marL="274320" lvl="0" indent="-308610" algn="l" rtl="0">
              <a:spcBef>
                <a:spcPts val="0"/>
              </a:spcBef>
              <a:spcAft>
                <a:spcPts val="0"/>
              </a:spcAft>
              <a:buSzPct val="100000"/>
              <a:buFont typeface="Arial"/>
              <a:buChar char="●"/>
            </a:pPr>
            <a:r>
              <a:rPr lang="en">
                <a:latin typeface="Arial"/>
                <a:ea typeface="Arial"/>
                <a:cs typeface="Arial"/>
                <a:sym typeface="Arial"/>
              </a:rPr>
              <a:t>As Ages getting older, higher number of deaths in COVID-19 and other disease</a:t>
            </a:r>
            <a:endParaRPr>
              <a:latin typeface="Arial"/>
              <a:ea typeface="Arial"/>
              <a:cs typeface="Arial"/>
              <a:sym typeface="Arial"/>
            </a:endParaRPr>
          </a:p>
          <a:p>
            <a:pPr marL="274320" lvl="0" indent="-308610" algn="l" rtl="0">
              <a:spcBef>
                <a:spcPts val="0"/>
              </a:spcBef>
              <a:spcAft>
                <a:spcPts val="0"/>
              </a:spcAft>
              <a:buSzPct val="100000"/>
              <a:buFont typeface="Arial"/>
              <a:buChar char="●"/>
            </a:pPr>
            <a:r>
              <a:rPr lang="en">
                <a:latin typeface="Arial"/>
                <a:ea typeface="Arial"/>
                <a:cs typeface="Arial"/>
                <a:sym typeface="Arial"/>
              </a:rPr>
              <a:t>More Female died due to COVID-19 only while more Male died due to both Pneumonia and COVID-19</a:t>
            </a:r>
            <a:endParaRPr>
              <a:latin typeface="Arial"/>
              <a:ea typeface="Arial"/>
              <a:cs typeface="Arial"/>
              <a:sym typeface="Arial"/>
            </a:endParaRPr>
          </a:p>
        </p:txBody>
      </p:sp>
      <p:pic>
        <p:nvPicPr>
          <p:cNvPr id="198" name="Google Shape;198;p27"/>
          <p:cNvPicPr preferRelativeResize="0"/>
          <p:nvPr/>
        </p:nvPicPr>
        <p:blipFill>
          <a:blip r:embed="rId3">
            <a:alphaModFix/>
          </a:blip>
          <a:stretch>
            <a:fillRect/>
          </a:stretch>
        </p:blipFill>
        <p:spPr>
          <a:xfrm>
            <a:off x="85475" y="972775"/>
            <a:ext cx="6071276" cy="3960549"/>
          </a:xfrm>
          <a:prstGeom prst="rect">
            <a:avLst/>
          </a:prstGeom>
          <a:noFill/>
          <a:ln>
            <a:noFill/>
          </a:ln>
        </p:spPr>
      </p:pic>
      <p:sp>
        <p:nvSpPr>
          <p:cNvPr id="199" name="Google Shape;199;p27"/>
          <p:cNvSpPr txBox="1">
            <a:spLocks noGrp="1"/>
          </p:cNvSpPr>
          <p:nvPr>
            <p:ph type="title"/>
          </p:nvPr>
        </p:nvSpPr>
        <p:spPr>
          <a:xfrm>
            <a:off x="420025" y="38900"/>
            <a:ext cx="8402700" cy="8832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sz="2000">
                <a:latin typeface="Arial"/>
                <a:ea typeface="Arial"/>
                <a:cs typeface="Arial"/>
                <a:sym typeface="Arial"/>
              </a:rPr>
              <a:t>VI. Results and Findings: </a:t>
            </a:r>
            <a:endParaRPr sz="2000">
              <a:latin typeface="Arial"/>
              <a:ea typeface="Arial"/>
              <a:cs typeface="Arial"/>
              <a:sym typeface="Arial"/>
            </a:endParaRPr>
          </a:p>
          <a:p>
            <a:pPr marL="0" lvl="0" indent="0" algn="l" rtl="0">
              <a:spcBef>
                <a:spcPts val="0"/>
              </a:spcBef>
              <a:spcAft>
                <a:spcPts val="0"/>
              </a:spcAft>
              <a:buNone/>
            </a:pPr>
            <a:r>
              <a:rPr lang="en" sz="2000">
                <a:latin typeface="Arial"/>
                <a:ea typeface="Arial"/>
                <a:cs typeface="Arial"/>
                <a:sym typeface="Arial"/>
              </a:rPr>
              <a:t>COVID-19 Deaths with different diseases in the USA</a:t>
            </a:r>
            <a:endParaRPr sz="2000">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8"/>
          <p:cNvSpPr txBox="1">
            <a:spLocks noGrp="1"/>
          </p:cNvSpPr>
          <p:nvPr>
            <p:ph type="body" idx="1"/>
          </p:nvPr>
        </p:nvSpPr>
        <p:spPr>
          <a:xfrm>
            <a:off x="6833375" y="921050"/>
            <a:ext cx="2181900" cy="4051800"/>
          </a:xfrm>
          <a:prstGeom prst="rect">
            <a:avLst/>
          </a:prstGeom>
        </p:spPr>
        <p:txBody>
          <a:bodyPr spcFirstLastPara="1" wrap="square" lIns="91425" tIns="91425" rIns="91425" bIns="91425" anchor="t" anchorCtr="0">
            <a:normAutofit/>
          </a:bodyPr>
          <a:lstStyle/>
          <a:p>
            <a:pPr marL="274320" lvl="0" indent="-317500" algn="l" rtl="0">
              <a:spcBef>
                <a:spcPts val="0"/>
              </a:spcBef>
              <a:spcAft>
                <a:spcPts val="0"/>
              </a:spcAft>
              <a:buSzPts val="1400"/>
              <a:buFont typeface="Arial"/>
              <a:buChar char="●"/>
            </a:pPr>
            <a:r>
              <a:rPr lang="en" sz="1400">
                <a:latin typeface="Arial"/>
                <a:ea typeface="Arial"/>
                <a:cs typeface="Arial"/>
                <a:sym typeface="Arial"/>
              </a:rPr>
              <a:t>COVID-19 Cases and Deaths shows </a:t>
            </a:r>
            <a:r>
              <a:rPr lang="en" sz="1400" b="1">
                <a:latin typeface="Arial"/>
                <a:ea typeface="Arial"/>
                <a:cs typeface="Arial"/>
                <a:sym typeface="Arial"/>
              </a:rPr>
              <a:t>Logarithmic Growth</a:t>
            </a:r>
            <a:r>
              <a:rPr lang="en" sz="1400">
                <a:latin typeface="Arial"/>
                <a:ea typeface="Arial"/>
                <a:cs typeface="Arial"/>
                <a:sym typeface="Arial"/>
              </a:rPr>
              <a:t> as Reproduction rate was very high at the beginning of the COVID-19 outbreak but decreased and stabilized after WHO declares the Pandemic </a:t>
            </a:r>
            <a:endParaRPr sz="1400">
              <a:latin typeface="Arial"/>
              <a:ea typeface="Arial"/>
              <a:cs typeface="Arial"/>
              <a:sym typeface="Arial"/>
            </a:endParaRPr>
          </a:p>
          <a:p>
            <a:pPr marL="274320" lvl="0" indent="-317500" algn="l" rtl="0">
              <a:spcBef>
                <a:spcPts val="0"/>
              </a:spcBef>
              <a:spcAft>
                <a:spcPts val="0"/>
              </a:spcAft>
              <a:buSzPts val="1400"/>
              <a:buFont typeface="Arial"/>
              <a:buChar char="●"/>
            </a:pPr>
            <a:r>
              <a:rPr lang="en" sz="1400">
                <a:latin typeface="Arial"/>
                <a:ea typeface="Arial"/>
                <a:cs typeface="Arial"/>
                <a:sym typeface="Arial"/>
              </a:rPr>
              <a:t>COVID-19 Vaccination rate also shows </a:t>
            </a:r>
            <a:r>
              <a:rPr lang="en" sz="1400" b="1">
                <a:latin typeface="Arial"/>
                <a:ea typeface="Arial"/>
                <a:cs typeface="Arial"/>
                <a:sym typeface="Arial"/>
              </a:rPr>
              <a:t>Logarithmic Growth</a:t>
            </a:r>
            <a:r>
              <a:rPr lang="en" sz="1400">
                <a:latin typeface="Arial"/>
                <a:ea typeface="Arial"/>
                <a:cs typeface="Arial"/>
                <a:sym typeface="Arial"/>
              </a:rPr>
              <a:t> </a:t>
            </a:r>
            <a:endParaRPr sz="1400">
              <a:latin typeface="Arial"/>
              <a:ea typeface="Arial"/>
              <a:cs typeface="Arial"/>
              <a:sym typeface="Arial"/>
            </a:endParaRPr>
          </a:p>
        </p:txBody>
      </p:sp>
      <p:pic>
        <p:nvPicPr>
          <p:cNvPr id="205" name="Google Shape;205;p28"/>
          <p:cNvPicPr preferRelativeResize="0"/>
          <p:nvPr/>
        </p:nvPicPr>
        <p:blipFill>
          <a:blip r:embed="rId3">
            <a:alphaModFix/>
          </a:blip>
          <a:stretch>
            <a:fillRect/>
          </a:stretch>
        </p:blipFill>
        <p:spPr>
          <a:xfrm>
            <a:off x="143700" y="907050"/>
            <a:ext cx="6689674" cy="4079774"/>
          </a:xfrm>
          <a:prstGeom prst="rect">
            <a:avLst/>
          </a:prstGeom>
          <a:noFill/>
          <a:ln>
            <a:noFill/>
          </a:ln>
        </p:spPr>
      </p:pic>
      <p:sp>
        <p:nvSpPr>
          <p:cNvPr id="206" name="Google Shape;206;p28"/>
          <p:cNvSpPr txBox="1">
            <a:spLocks noGrp="1"/>
          </p:cNvSpPr>
          <p:nvPr>
            <p:ph type="title"/>
          </p:nvPr>
        </p:nvSpPr>
        <p:spPr>
          <a:xfrm>
            <a:off x="410300" y="130300"/>
            <a:ext cx="6631200" cy="77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latin typeface="Arial"/>
                <a:ea typeface="Arial"/>
                <a:cs typeface="Arial"/>
                <a:sym typeface="Arial"/>
              </a:rPr>
              <a:t>VI. Results and Findings: </a:t>
            </a:r>
            <a:endParaRPr sz="2000">
              <a:latin typeface="Arial"/>
              <a:ea typeface="Arial"/>
              <a:cs typeface="Arial"/>
              <a:sym typeface="Arial"/>
            </a:endParaRPr>
          </a:p>
          <a:p>
            <a:pPr marL="0" lvl="0" indent="0" algn="l" rtl="0">
              <a:spcBef>
                <a:spcPts val="0"/>
              </a:spcBef>
              <a:spcAft>
                <a:spcPts val="0"/>
              </a:spcAft>
              <a:buNone/>
            </a:pPr>
            <a:r>
              <a:rPr lang="en" sz="2000">
                <a:latin typeface="Arial"/>
                <a:ea typeface="Arial"/>
                <a:cs typeface="Arial"/>
                <a:sym typeface="Arial"/>
              </a:rPr>
              <a:t>Worldwide COVID-19 Outcomes </a:t>
            </a:r>
            <a:endParaRPr sz="2000">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9"/>
          <p:cNvSpPr txBox="1">
            <a:spLocks noGrp="1"/>
          </p:cNvSpPr>
          <p:nvPr>
            <p:ph type="body" idx="1"/>
          </p:nvPr>
        </p:nvSpPr>
        <p:spPr>
          <a:xfrm>
            <a:off x="5392300" y="937300"/>
            <a:ext cx="3599100" cy="413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a:latin typeface="Arial"/>
              <a:ea typeface="Arial"/>
              <a:cs typeface="Arial"/>
              <a:sym typeface="Arial"/>
            </a:endParaRPr>
          </a:p>
          <a:p>
            <a:pPr marL="457200" lvl="0" indent="-317500" algn="l" rtl="0">
              <a:spcBef>
                <a:spcPts val="1200"/>
              </a:spcBef>
              <a:spcAft>
                <a:spcPts val="0"/>
              </a:spcAft>
              <a:buSzPts val="1400"/>
              <a:buFont typeface="Arial"/>
              <a:buChar char="●"/>
            </a:pPr>
            <a:r>
              <a:rPr lang="en" sz="1400" u="sng">
                <a:latin typeface="Arial"/>
                <a:ea typeface="Arial"/>
                <a:cs typeface="Arial"/>
                <a:sym typeface="Arial"/>
              </a:rPr>
              <a:t>Graph A</a:t>
            </a:r>
            <a:r>
              <a:rPr lang="en" sz="1400">
                <a:latin typeface="Arial"/>
                <a:ea typeface="Arial"/>
                <a:cs typeface="Arial"/>
                <a:sym typeface="Arial"/>
              </a:rPr>
              <a:t> shows that Number of COVID-19 deaths among Income level. Higher the income is higher number of COVID-19 Deaths</a:t>
            </a:r>
            <a:endParaRPr sz="1400">
              <a:latin typeface="Arial"/>
              <a:ea typeface="Arial"/>
              <a:cs typeface="Arial"/>
              <a:sym typeface="Arial"/>
            </a:endParaRPr>
          </a:p>
          <a:p>
            <a:pPr marL="0" lvl="0" indent="0" algn="l" rtl="0">
              <a:spcBef>
                <a:spcPts val="1200"/>
              </a:spcBef>
              <a:spcAft>
                <a:spcPts val="0"/>
              </a:spcAft>
              <a:buNone/>
            </a:pPr>
            <a:endParaRPr sz="1400">
              <a:latin typeface="Arial"/>
              <a:ea typeface="Arial"/>
              <a:cs typeface="Arial"/>
              <a:sym typeface="Arial"/>
            </a:endParaRPr>
          </a:p>
          <a:p>
            <a:pPr marL="457200" lvl="0" indent="-317500" algn="l" rtl="0">
              <a:spcBef>
                <a:spcPts val="1200"/>
              </a:spcBef>
              <a:spcAft>
                <a:spcPts val="0"/>
              </a:spcAft>
              <a:buSzPts val="1400"/>
              <a:buFont typeface="Arial"/>
              <a:buChar char="●"/>
            </a:pPr>
            <a:r>
              <a:rPr lang="en" sz="1400" u="sng">
                <a:latin typeface="Arial"/>
                <a:ea typeface="Arial"/>
                <a:cs typeface="Arial"/>
                <a:sym typeface="Arial"/>
              </a:rPr>
              <a:t>Graph B</a:t>
            </a:r>
            <a:r>
              <a:rPr lang="en" sz="1400">
                <a:latin typeface="Arial"/>
                <a:ea typeface="Arial"/>
                <a:cs typeface="Arial"/>
                <a:sym typeface="Arial"/>
              </a:rPr>
              <a:t> shows the number of people fully vaccinated depends on the income level. Upper middle income has the highest number of people full vaccinated</a:t>
            </a:r>
            <a:endParaRPr sz="1400">
              <a:latin typeface="Arial"/>
              <a:ea typeface="Arial"/>
              <a:cs typeface="Arial"/>
              <a:sym typeface="Arial"/>
            </a:endParaRPr>
          </a:p>
        </p:txBody>
      </p:sp>
      <p:pic>
        <p:nvPicPr>
          <p:cNvPr id="212" name="Google Shape;212;p29"/>
          <p:cNvPicPr preferRelativeResize="0"/>
          <p:nvPr/>
        </p:nvPicPr>
        <p:blipFill>
          <a:blip r:embed="rId3">
            <a:alphaModFix/>
          </a:blip>
          <a:stretch>
            <a:fillRect/>
          </a:stretch>
        </p:blipFill>
        <p:spPr>
          <a:xfrm>
            <a:off x="118951" y="859425"/>
            <a:ext cx="5273349" cy="4130100"/>
          </a:xfrm>
          <a:prstGeom prst="rect">
            <a:avLst/>
          </a:prstGeom>
          <a:noFill/>
          <a:ln>
            <a:noFill/>
          </a:ln>
        </p:spPr>
      </p:pic>
      <p:sp>
        <p:nvSpPr>
          <p:cNvPr id="213" name="Google Shape;213;p29"/>
          <p:cNvSpPr txBox="1">
            <a:spLocks noGrp="1"/>
          </p:cNvSpPr>
          <p:nvPr>
            <p:ph type="title"/>
          </p:nvPr>
        </p:nvSpPr>
        <p:spPr>
          <a:xfrm>
            <a:off x="458925" y="0"/>
            <a:ext cx="87366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latin typeface="Arial"/>
                <a:ea typeface="Arial"/>
                <a:cs typeface="Arial"/>
                <a:sym typeface="Arial"/>
              </a:rPr>
              <a:t>VI. Results and Findings: </a:t>
            </a:r>
            <a:endParaRPr sz="2000">
              <a:latin typeface="Arial"/>
              <a:ea typeface="Arial"/>
              <a:cs typeface="Arial"/>
              <a:sym typeface="Arial"/>
            </a:endParaRPr>
          </a:p>
          <a:p>
            <a:pPr marL="0" lvl="0" indent="0" algn="l" rtl="0">
              <a:spcBef>
                <a:spcPts val="0"/>
              </a:spcBef>
              <a:spcAft>
                <a:spcPts val="0"/>
              </a:spcAft>
              <a:buNone/>
            </a:pPr>
            <a:r>
              <a:rPr lang="en" sz="2000">
                <a:latin typeface="Arial"/>
                <a:ea typeface="Arial"/>
                <a:cs typeface="Arial"/>
                <a:sym typeface="Arial"/>
              </a:rPr>
              <a:t>Worldwide Income Level related to COVID-19 Outcomes</a:t>
            </a:r>
            <a:endParaRPr sz="2000">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0"/>
          <p:cNvSpPr txBox="1">
            <a:spLocks noGrp="1"/>
          </p:cNvSpPr>
          <p:nvPr>
            <p:ph type="body" idx="1"/>
          </p:nvPr>
        </p:nvSpPr>
        <p:spPr>
          <a:xfrm>
            <a:off x="5253300" y="1150375"/>
            <a:ext cx="3738000" cy="3993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Arial"/>
              <a:buChar char="●"/>
            </a:pPr>
            <a:r>
              <a:rPr lang="en" sz="1400" u="sng">
                <a:latin typeface="Arial"/>
                <a:ea typeface="Arial"/>
                <a:cs typeface="Arial"/>
                <a:sym typeface="Arial"/>
              </a:rPr>
              <a:t>Top Graph</a:t>
            </a:r>
            <a:r>
              <a:rPr lang="en" sz="1400">
                <a:latin typeface="Arial"/>
                <a:ea typeface="Arial"/>
                <a:cs typeface="Arial"/>
                <a:sym typeface="Arial"/>
              </a:rPr>
              <a:t>: GDP per capita before COVID-19 Pandemic (2017) by Continent</a:t>
            </a:r>
            <a:endParaRPr sz="1400">
              <a:latin typeface="Arial"/>
              <a:ea typeface="Arial"/>
              <a:cs typeface="Arial"/>
              <a:sym typeface="Arial"/>
            </a:endParaRPr>
          </a:p>
          <a:p>
            <a:pPr marL="457200" lvl="0" indent="-317500" algn="l" rtl="0">
              <a:spcBef>
                <a:spcPts val="0"/>
              </a:spcBef>
              <a:spcAft>
                <a:spcPts val="0"/>
              </a:spcAft>
              <a:buSzPts val="1400"/>
              <a:buFont typeface="Arial"/>
              <a:buChar char="●"/>
            </a:pPr>
            <a:r>
              <a:rPr lang="en" sz="1400" u="sng">
                <a:latin typeface="Arial"/>
                <a:ea typeface="Arial"/>
                <a:cs typeface="Arial"/>
                <a:sym typeface="Arial"/>
              </a:rPr>
              <a:t>Bottom Graph</a:t>
            </a:r>
            <a:r>
              <a:rPr lang="en" sz="1400">
                <a:latin typeface="Arial"/>
                <a:ea typeface="Arial"/>
                <a:cs typeface="Arial"/>
                <a:sym typeface="Arial"/>
              </a:rPr>
              <a:t>: GDP per capita during COVID-19 Pandemic (2021) by Continent</a:t>
            </a:r>
            <a:endParaRPr sz="1400">
              <a:latin typeface="Arial"/>
              <a:ea typeface="Arial"/>
              <a:cs typeface="Arial"/>
              <a:sym typeface="Arial"/>
            </a:endParaRPr>
          </a:p>
          <a:p>
            <a:pPr marL="457200" lvl="0" indent="-317500" algn="l" rtl="0">
              <a:spcBef>
                <a:spcPts val="0"/>
              </a:spcBef>
              <a:spcAft>
                <a:spcPts val="0"/>
              </a:spcAft>
              <a:buSzPts val="1400"/>
              <a:buFont typeface="Arial"/>
              <a:buChar char="●"/>
            </a:pPr>
            <a:r>
              <a:rPr lang="en" sz="1400">
                <a:latin typeface="Arial"/>
                <a:ea typeface="Arial"/>
                <a:cs typeface="Arial"/>
                <a:sym typeface="Arial"/>
              </a:rPr>
              <a:t>Overall, </a:t>
            </a:r>
            <a:r>
              <a:rPr lang="en" sz="1400" b="1">
                <a:latin typeface="Arial"/>
                <a:ea typeface="Arial"/>
                <a:cs typeface="Arial"/>
                <a:sym typeface="Arial"/>
              </a:rPr>
              <a:t>median</a:t>
            </a:r>
            <a:r>
              <a:rPr lang="en" sz="1400">
                <a:latin typeface="Arial"/>
                <a:ea typeface="Arial"/>
                <a:cs typeface="Arial"/>
                <a:sym typeface="Arial"/>
              </a:rPr>
              <a:t> of GDP per capita was decreased during the pandemic, represented that there was global economic shrink due to the COVID-19 with restrictions on economic activities and failures in income support and consumer spending</a:t>
            </a:r>
            <a:endParaRPr sz="1400">
              <a:latin typeface="Arial"/>
              <a:ea typeface="Arial"/>
              <a:cs typeface="Arial"/>
              <a:sym typeface="Arial"/>
            </a:endParaRPr>
          </a:p>
        </p:txBody>
      </p:sp>
      <p:sp>
        <p:nvSpPr>
          <p:cNvPr id="219" name="Google Shape;219;p30"/>
          <p:cNvSpPr txBox="1">
            <a:spLocks noGrp="1"/>
          </p:cNvSpPr>
          <p:nvPr>
            <p:ph type="title"/>
          </p:nvPr>
        </p:nvSpPr>
        <p:spPr>
          <a:xfrm>
            <a:off x="371425" y="99550"/>
            <a:ext cx="8662500" cy="843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latin typeface="Arial"/>
                <a:ea typeface="Arial"/>
                <a:cs typeface="Arial"/>
                <a:sym typeface="Arial"/>
              </a:rPr>
              <a:t>V. Data Analysis and Visualization: </a:t>
            </a:r>
            <a:endParaRPr sz="2000">
              <a:latin typeface="Arial"/>
              <a:ea typeface="Arial"/>
              <a:cs typeface="Arial"/>
              <a:sym typeface="Arial"/>
            </a:endParaRPr>
          </a:p>
          <a:p>
            <a:pPr marL="0" lvl="0" indent="0" algn="l" rtl="0">
              <a:spcBef>
                <a:spcPts val="0"/>
              </a:spcBef>
              <a:spcAft>
                <a:spcPts val="0"/>
              </a:spcAft>
              <a:buNone/>
            </a:pPr>
            <a:r>
              <a:rPr lang="en" sz="2000">
                <a:latin typeface="Arial"/>
                <a:ea typeface="Arial"/>
                <a:cs typeface="Arial"/>
                <a:sym typeface="Arial"/>
              </a:rPr>
              <a:t>Average GDP per capita by Continents and Time </a:t>
            </a:r>
            <a:endParaRPr sz="2000">
              <a:latin typeface="Arial"/>
              <a:ea typeface="Arial"/>
              <a:cs typeface="Arial"/>
              <a:sym typeface="Arial"/>
            </a:endParaRPr>
          </a:p>
        </p:txBody>
      </p:sp>
      <p:pic>
        <p:nvPicPr>
          <p:cNvPr id="220" name="Google Shape;220;p30"/>
          <p:cNvPicPr preferRelativeResize="0"/>
          <p:nvPr/>
        </p:nvPicPr>
        <p:blipFill>
          <a:blip r:embed="rId3">
            <a:alphaModFix/>
          </a:blip>
          <a:stretch>
            <a:fillRect/>
          </a:stretch>
        </p:blipFill>
        <p:spPr>
          <a:xfrm>
            <a:off x="186650" y="943285"/>
            <a:ext cx="4764401" cy="2033241"/>
          </a:xfrm>
          <a:prstGeom prst="rect">
            <a:avLst/>
          </a:prstGeom>
          <a:noFill/>
          <a:ln>
            <a:noFill/>
          </a:ln>
        </p:spPr>
      </p:pic>
      <p:pic>
        <p:nvPicPr>
          <p:cNvPr id="221" name="Google Shape;221;p30"/>
          <p:cNvPicPr preferRelativeResize="0"/>
          <p:nvPr/>
        </p:nvPicPr>
        <p:blipFill>
          <a:blip r:embed="rId4">
            <a:alphaModFix/>
          </a:blip>
          <a:stretch>
            <a:fillRect/>
          </a:stretch>
        </p:blipFill>
        <p:spPr>
          <a:xfrm>
            <a:off x="195437" y="2976526"/>
            <a:ext cx="4764375" cy="20495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1"/>
          <p:cNvSpPr txBox="1">
            <a:spLocks noGrp="1"/>
          </p:cNvSpPr>
          <p:nvPr>
            <p:ph type="body" idx="1"/>
          </p:nvPr>
        </p:nvSpPr>
        <p:spPr>
          <a:xfrm>
            <a:off x="5393525" y="939050"/>
            <a:ext cx="3683700" cy="4134300"/>
          </a:xfrm>
          <a:prstGeom prst="rect">
            <a:avLst/>
          </a:prstGeom>
        </p:spPr>
        <p:txBody>
          <a:bodyPr spcFirstLastPara="1" wrap="square" lIns="91425" tIns="91425" rIns="91425" bIns="91425" anchor="t" anchorCtr="0">
            <a:noAutofit/>
          </a:bodyPr>
          <a:lstStyle/>
          <a:p>
            <a:pPr marL="457200" lvl="0" indent="-307975" algn="l" rtl="0">
              <a:spcBef>
                <a:spcPts val="0"/>
              </a:spcBef>
              <a:spcAft>
                <a:spcPts val="0"/>
              </a:spcAft>
              <a:buSzPts val="1250"/>
              <a:buFont typeface="Arial"/>
              <a:buChar char="●"/>
            </a:pPr>
            <a:r>
              <a:rPr lang="en" sz="1250" b="1">
                <a:latin typeface="Arial"/>
                <a:ea typeface="Arial"/>
                <a:cs typeface="Arial"/>
                <a:sym typeface="Arial"/>
              </a:rPr>
              <a:t>Graph A, B, and C</a:t>
            </a:r>
            <a:r>
              <a:rPr lang="en" sz="1250">
                <a:latin typeface="Arial"/>
                <a:ea typeface="Arial"/>
                <a:cs typeface="Arial"/>
                <a:sym typeface="Arial"/>
              </a:rPr>
              <a:t> show the Number of COVID-19 Cases, Deaths and Vaccinations, respectfully since Jan 22, 2020 </a:t>
            </a:r>
            <a:endParaRPr sz="1250">
              <a:latin typeface="Arial"/>
              <a:ea typeface="Arial"/>
              <a:cs typeface="Arial"/>
              <a:sym typeface="Arial"/>
            </a:endParaRPr>
          </a:p>
          <a:p>
            <a:pPr marL="457200" lvl="0" indent="-307975" algn="l" rtl="0">
              <a:spcBef>
                <a:spcPts val="0"/>
              </a:spcBef>
              <a:spcAft>
                <a:spcPts val="0"/>
              </a:spcAft>
              <a:buSzPts val="1250"/>
              <a:buFont typeface="Arial"/>
              <a:buChar char="●"/>
            </a:pPr>
            <a:r>
              <a:rPr lang="en" sz="1250" b="1">
                <a:latin typeface="Arial"/>
                <a:ea typeface="Arial"/>
                <a:cs typeface="Arial"/>
                <a:sym typeface="Arial"/>
              </a:rPr>
              <a:t>Graph A and B</a:t>
            </a:r>
            <a:r>
              <a:rPr lang="en" sz="1250">
                <a:latin typeface="Arial"/>
                <a:ea typeface="Arial"/>
                <a:cs typeface="Arial"/>
                <a:sym typeface="Arial"/>
              </a:rPr>
              <a:t> show Europe (green) had highest number of COVID-19 cases and deaths</a:t>
            </a:r>
            <a:endParaRPr sz="1250">
              <a:latin typeface="Arial"/>
              <a:ea typeface="Arial"/>
              <a:cs typeface="Arial"/>
              <a:sym typeface="Arial"/>
            </a:endParaRPr>
          </a:p>
          <a:p>
            <a:pPr marL="457200" lvl="0" indent="-307975" algn="l" rtl="0">
              <a:spcBef>
                <a:spcPts val="0"/>
              </a:spcBef>
              <a:spcAft>
                <a:spcPts val="0"/>
              </a:spcAft>
              <a:buSzPts val="1250"/>
              <a:buFont typeface="Arial"/>
              <a:buChar char="●"/>
            </a:pPr>
            <a:r>
              <a:rPr lang="en" sz="1250">
                <a:latin typeface="Arial"/>
                <a:ea typeface="Arial"/>
                <a:cs typeface="Arial"/>
                <a:sym typeface="Arial"/>
              </a:rPr>
              <a:t>While Africa (pink) has low COVID-19 cases, it has high COVID-19 deaths comparing to North America (blue)</a:t>
            </a:r>
            <a:endParaRPr sz="1250">
              <a:latin typeface="Arial"/>
              <a:ea typeface="Arial"/>
              <a:cs typeface="Arial"/>
              <a:sym typeface="Arial"/>
            </a:endParaRPr>
          </a:p>
          <a:p>
            <a:pPr marL="457200" lvl="0" indent="-307975" algn="l" rtl="0">
              <a:spcBef>
                <a:spcPts val="0"/>
              </a:spcBef>
              <a:spcAft>
                <a:spcPts val="0"/>
              </a:spcAft>
              <a:buSzPts val="1250"/>
              <a:buFont typeface="Arial"/>
              <a:buChar char="●"/>
            </a:pPr>
            <a:r>
              <a:rPr lang="en" sz="1250" b="1">
                <a:latin typeface="Arial"/>
                <a:ea typeface="Arial"/>
                <a:cs typeface="Arial"/>
                <a:sym typeface="Arial"/>
              </a:rPr>
              <a:t>Graph C</a:t>
            </a:r>
            <a:r>
              <a:rPr lang="en" sz="1250">
                <a:latin typeface="Arial"/>
                <a:ea typeface="Arial"/>
                <a:cs typeface="Arial"/>
                <a:sym typeface="Arial"/>
              </a:rPr>
              <a:t> shows Asia had the most high number of Vaccinations comparing to the other continents. It shows that number of people fully vaccinated including the boosters in Asia is the higher than the other continents as the population of Asia is the largest among the continents</a:t>
            </a:r>
            <a:endParaRPr sz="1250">
              <a:latin typeface="Arial"/>
              <a:ea typeface="Arial"/>
              <a:cs typeface="Arial"/>
              <a:sym typeface="Arial"/>
            </a:endParaRPr>
          </a:p>
        </p:txBody>
      </p:sp>
      <p:sp>
        <p:nvSpPr>
          <p:cNvPr id="227" name="Google Shape;227;p31"/>
          <p:cNvSpPr txBox="1">
            <a:spLocks noGrp="1"/>
          </p:cNvSpPr>
          <p:nvPr>
            <p:ph type="title"/>
          </p:nvPr>
        </p:nvSpPr>
        <p:spPr>
          <a:xfrm>
            <a:off x="449200" y="87525"/>
            <a:ext cx="8137800" cy="78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latin typeface="Arial"/>
                <a:ea typeface="Arial"/>
                <a:cs typeface="Arial"/>
                <a:sym typeface="Arial"/>
              </a:rPr>
              <a:t>V. Data Analysis and Visualization: </a:t>
            </a:r>
            <a:endParaRPr sz="2000">
              <a:latin typeface="Arial"/>
              <a:ea typeface="Arial"/>
              <a:cs typeface="Arial"/>
              <a:sym typeface="Arial"/>
            </a:endParaRPr>
          </a:p>
          <a:p>
            <a:pPr marL="0" lvl="0" indent="0" algn="l" rtl="0">
              <a:spcBef>
                <a:spcPts val="0"/>
              </a:spcBef>
              <a:spcAft>
                <a:spcPts val="0"/>
              </a:spcAft>
              <a:buNone/>
            </a:pPr>
            <a:r>
              <a:rPr lang="en" sz="2000">
                <a:latin typeface="Arial"/>
                <a:ea typeface="Arial"/>
                <a:cs typeface="Arial"/>
                <a:sym typeface="Arial"/>
              </a:rPr>
              <a:t>COVID-19 Measurements by Continents since Jan 22, 2020</a:t>
            </a:r>
            <a:endParaRPr sz="2000">
              <a:latin typeface="Arial"/>
              <a:ea typeface="Arial"/>
              <a:cs typeface="Arial"/>
              <a:sym typeface="Arial"/>
            </a:endParaRPr>
          </a:p>
        </p:txBody>
      </p:sp>
      <p:pic>
        <p:nvPicPr>
          <p:cNvPr id="228" name="Google Shape;228;p31"/>
          <p:cNvPicPr preferRelativeResize="0"/>
          <p:nvPr/>
        </p:nvPicPr>
        <p:blipFill>
          <a:blip r:embed="rId3">
            <a:alphaModFix/>
          </a:blip>
          <a:stretch>
            <a:fillRect/>
          </a:stretch>
        </p:blipFill>
        <p:spPr>
          <a:xfrm>
            <a:off x="195925" y="873475"/>
            <a:ext cx="5328133" cy="40637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535325" y="425575"/>
            <a:ext cx="8520600" cy="5727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endParaRPr>
              <a:latin typeface="Arial"/>
              <a:ea typeface="Arial"/>
              <a:cs typeface="Arial"/>
              <a:sym typeface="Arial"/>
            </a:endParaRPr>
          </a:p>
          <a:p>
            <a:pPr marL="0" lvl="0" indent="0" algn="l" rtl="0">
              <a:spcBef>
                <a:spcPts val="0"/>
              </a:spcBef>
              <a:spcAft>
                <a:spcPts val="0"/>
              </a:spcAft>
              <a:buClr>
                <a:schemeClr val="dk1"/>
              </a:buClr>
              <a:buSzPct val="33333"/>
              <a:buFont typeface="Arial"/>
              <a:buNone/>
            </a:pPr>
            <a:r>
              <a:rPr lang="en" sz="3300">
                <a:latin typeface="Arial"/>
                <a:ea typeface="Arial"/>
                <a:cs typeface="Arial"/>
                <a:sym typeface="Arial"/>
              </a:rPr>
              <a:t>Table of Contents</a:t>
            </a:r>
            <a:endParaRPr sz="3300"/>
          </a:p>
        </p:txBody>
      </p:sp>
      <p:sp>
        <p:nvSpPr>
          <p:cNvPr id="70" name="Google Shape;70;p14"/>
          <p:cNvSpPr txBox="1">
            <a:spLocks noGrp="1"/>
          </p:cNvSpPr>
          <p:nvPr>
            <p:ph type="body" idx="4294967295"/>
          </p:nvPr>
        </p:nvSpPr>
        <p:spPr>
          <a:xfrm>
            <a:off x="311700" y="1405275"/>
            <a:ext cx="8520600" cy="3416400"/>
          </a:xfrm>
          <a:prstGeom prst="rect">
            <a:avLst/>
          </a:prstGeom>
        </p:spPr>
        <p:txBody>
          <a:bodyPr spcFirstLastPara="1" wrap="square" lIns="91425" tIns="91425" rIns="91425" bIns="91425" anchor="t" anchorCtr="0">
            <a:normAutofit lnSpcReduction="10000"/>
          </a:bodyPr>
          <a:lstStyle/>
          <a:p>
            <a:pPr marL="914400" lvl="0" indent="-336550" algn="l" rtl="0">
              <a:lnSpc>
                <a:spcPct val="150000"/>
              </a:lnSpc>
              <a:spcBef>
                <a:spcPts val="0"/>
              </a:spcBef>
              <a:spcAft>
                <a:spcPts val="0"/>
              </a:spcAft>
              <a:buClr>
                <a:schemeClr val="dk1"/>
              </a:buClr>
              <a:buSzPts val="1700"/>
              <a:buFont typeface="Arial"/>
              <a:buAutoNum type="romanUcPeriod"/>
            </a:pPr>
            <a:r>
              <a:rPr lang="en" sz="1700">
                <a:solidFill>
                  <a:schemeClr val="dk1"/>
                </a:solidFill>
                <a:latin typeface="Arial"/>
                <a:ea typeface="Arial"/>
                <a:cs typeface="Arial"/>
                <a:sym typeface="Arial"/>
              </a:rPr>
              <a:t>Introduction</a:t>
            </a:r>
            <a:endParaRPr sz="1700">
              <a:solidFill>
                <a:schemeClr val="dk1"/>
              </a:solidFill>
              <a:latin typeface="Arial"/>
              <a:ea typeface="Arial"/>
              <a:cs typeface="Arial"/>
              <a:sym typeface="Arial"/>
            </a:endParaRPr>
          </a:p>
          <a:p>
            <a:pPr marL="914400" lvl="0" indent="-336550" algn="l" rtl="0">
              <a:lnSpc>
                <a:spcPct val="150000"/>
              </a:lnSpc>
              <a:spcBef>
                <a:spcPts val="0"/>
              </a:spcBef>
              <a:spcAft>
                <a:spcPts val="0"/>
              </a:spcAft>
              <a:buClr>
                <a:schemeClr val="dk1"/>
              </a:buClr>
              <a:buSzPts val="1700"/>
              <a:buFont typeface="Arial"/>
              <a:buAutoNum type="romanUcPeriod"/>
            </a:pPr>
            <a:r>
              <a:rPr lang="en" sz="1700">
                <a:solidFill>
                  <a:schemeClr val="dk1"/>
                </a:solidFill>
                <a:latin typeface="Arial"/>
                <a:ea typeface="Arial"/>
                <a:cs typeface="Arial"/>
                <a:sym typeface="Arial"/>
              </a:rPr>
              <a:t>Research Question</a:t>
            </a:r>
            <a:endParaRPr sz="1700">
              <a:solidFill>
                <a:schemeClr val="dk1"/>
              </a:solidFill>
              <a:latin typeface="Arial"/>
              <a:ea typeface="Arial"/>
              <a:cs typeface="Arial"/>
              <a:sym typeface="Arial"/>
            </a:endParaRPr>
          </a:p>
          <a:p>
            <a:pPr marL="914400" lvl="0" indent="-336550" algn="l" rtl="0">
              <a:lnSpc>
                <a:spcPct val="150000"/>
              </a:lnSpc>
              <a:spcBef>
                <a:spcPts val="0"/>
              </a:spcBef>
              <a:spcAft>
                <a:spcPts val="0"/>
              </a:spcAft>
              <a:buClr>
                <a:schemeClr val="dk1"/>
              </a:buClr>
              <a:buSzPts val="1700"/>
              <a:buFont typeface="Arial"/>
              <a:buAutoNum type="romanUcPeriod"/>
            </a:pPr>
            <a:r>
              <a:rPr lang="en" sz="1700">
                <a:solidFill>
                  <a:schemeClr val="dk1"/>
                </a:solidFill>
                <a:latin typeface="Arial"/>
                <a:ea typeface="Arial"/>
                <a:cs typeface="Arial"/>
                <a:sym typeface="Arial"/>
              </a:rPr>
              <a:t>Data Set and Source</a:t>
            </a:r>
            <a:endParaRPr sz="1700">
              <a:solidFill>
                <a:schemeClr val="dk1"/>
              </a:solidFill>
              <a:latin typeface="Arial"/>
              <a:ea typeface="Arial"/>
              <a:cs typeface="Arial"/>
              <a:sym typeface="Arial"/>
            </a:endParaRPr>
          </a:p>
          <a:p>
            <a:pPr marL="914400" lvl="0" indent="-336550" algn="l" rtl="0">
              <a:lnSpc>
                <a:spcPct val="150000"/>
              </a:lnSpc>
              <a:spcBef>
                <a:spcPts val="0"/>
              </a:spcBef>
              <a:spcAft>
                <a:spcPts val="0"/>
              </a:spcAft>
              <a:buClr>
                <a:schemeClr val="dk1"/>
              </a:buClr>
              <a:buSzPts val="1700"/>
              <a:buFont typeface="Arial"/>
              <a:buAutoNum type="romanUcPeriod"/>
            </a:pPr>
            <a:r>
              <a:rPr lang="en" sz="1700">
                <a:solidFill>
                  <a:schemeClr val="dk1"/>
                </a:solidFill>
                <a:latin typeface="Arial"/>
                <a:ea typeface="Arial"/>
                <a:cs typeface="Arial"/>
                <a:sym typeface="Arial"/>
              </a:rPr>
              <a:t>Data Cleaning </a:t>
            </a:r>
            <a:endParaRPr sz="1700">
              <a:solidFill>
                <a:schemeClr val="dk1"/>
              </a:solidFill>
              <a:latin typeface="Arial"/>
              <a:ea typeface="Arial"/>
              <a:cs typeface="Arial"/>
              <a:sym typeface="Arial"/>
            </a:endParaRPr>
          </a:p>
          <a:p>
            <a:pPr marL="914400" lvl="0" indent="-336550" algn="l" rtl="0">
              <a:lnSpc>
                <a:spcPct val="150000"/>
              </a:lnSpc>
              <a:spcBef>
                <a:spcPts val="0"/>
              </a:spcBef>
              <a:spcAft>
                <a:spcPts val="0"/>
              </a:spcAft>
              <a:buClr>
                <a:schemeClr val="dk1"/>
              </a:buClr>
              <a:buSzPts val="1700"/>
              <a:buFont typeface="Arial"/>
              <a:buAutoNum type="romanUcPeriod"/>
            </a:pPr>
            <a:r>
              <a:rPr lang="en" sz="1700">
                <a:solidFill>
                  <a:schemeClr val="dk1"/>
                </a:solidFill>
                <a:latin typeface="Arial"/>
                <a:ea typeface="Arial"/>
                <a:cs typeface="Arial"/>
                <a:sym typeface="Arial"/>
              </a:rPr>
              <a:t>Summary Statistics</a:t>
            </a:r>
            <a:endParaRPr sz="1700">
              <a:solidFill>
                <a:schemeClr val="dk1"/>
              </a:solidFill>
              <a:latin typeface="Arial"/>
              <a:ea typeface="Arial"/>
              <a:cs typeface="Arial"/>
              <a:sym typeface="Arial"/>
            </a:endParaRPr>
          </a:p>
          <a:p>
            <a:pPr marL="914400" lvl="0" indent="-336550" algn="l" rtl="0">
              <a:lnSpc>
                <a:spcPct val="150000"/>
              </a:lnSpc>
              <a:spcBef>
                <a:spcPts val="0"/>
              </a:spcBef>
              <a:spcAft>
                <a:spcPts val="0"/>
              </a:spcAft>
              <a:buClr>
                <a:schemeClr val="dk1"/>
              </a:buClr>
              <a:buSzPts val="1700"/>
              <a:buFont typeface="Arial"/>
              <a:buAutoNum type="romanUcPeriod"/>
            </a:pPr>
            <a:r>
              <a:rPr lang="en" sz="1700">
                <a:solidFill>
                  <a:schemeClr val="dk1"/>
                </a:solidFill>
                <a:latin typeface="Arial"/>
                <a:ea typeface="Arial"/>
                <a:cs typeface="Arial"/>
                <a:sym typeface="Arial"/>
              </a:rPr>
              <a:t>Results and Findings</a:t>
            </a:r>
            <a:endParaRPr sz="1700">
              <a:solidFill>
                <a:schemeClr val="dk1"/>
              </a:solidFill>
              <a:latin typeface="Arial"/>
              <a:ea typeface="Arial"/>
              <a:cs typeface="Arial"/>
              <a:sym typeface="Arial"/>
            </a:endParaRPr>
          </a:p>
          <a:p>
            <a:pPr marL="914400" lvl="0" indent="-336550" algn="l" rtl="0">
              <a:lnSpc>
                <a:spcPct val="150000"/>
              </a:lnSpc>
              <a:spcBef>
                <a:spcPts val="0"/>
              </a:spcBef>
              <a:spcAft>
                <a:spcPts val="0"/>
              </a:spcAft>
              <a:buClr>
                <a:schemeClr val="dk1"/>
              </a:buClr>
              <a:buSzPts val="1700"/>
              <a:buFont typeface="Arial"/>
              <a:buAutoNum type="romanUcPeriod"/>
            </a:pPr>
            <a:r>
              <a:rPr lang="en" sz="1700">
                <a:solidFill>
                  <a:schemeClr val="dk1"/>
                </a:solidFill>
                <a:latin typeface="Arial"/>
                <a:ea typeface="Arial"/>
                <a:cs typeface="Arial"/>
                <a:sym typeface="Arial"/>
              </a:rPr>
              <a:t>Conclusions</a:t>
            </a:r>
            <a:endParaRPr sz="1700">
              <a:solidFill>
                <a:schemeClr val="dk1"/>
              </a:solidFill>
              <a:latin typeface="Arial"/>
              <a:ea typeface="Arial"/>
              <a:cs typeface="Arial"/>
              <a:sym typeface="Arial"/>
            </a:endParaRPr>
          </a:p>
          <a:p>
            <a:pPr marL="914400" lvl="0" indent="-336550" algn="l" rtl="0">
              <a:lnSpc>
                <a:spcPct val="150000"/>
              </a:lnSpc>
              <a:spcBef>
                <a:spcPts val="0"/>
              </a:spcBef>
              <a:spcAft>
                <a:spcPts val="0"/>
              </a:spcAft>
              <a:buClr>
                <a:schemeClr val="dk1"/>
              </a:buClr>
              <a:buSzPts val="1700"/>
              <a:buFont typeface="Arial"/>
              <a:buAutoNum type="romanUcPeriod"/>
            </a:pPr>
            <a:r>
              <a:rPr lang="en" sz="1700">
                <a:solidFill>
                  <a:schemeClr val="dk1"/>
                </a:solidFill>
                <a:latin typeface="Arial"/>
                <a:ea typeface="Arial"/>
                <a:cs typeface="Arial"/>
                <a:sym typeface="Arial"/>
              </a:rPr>
              <a:t>Future steps</a:t>
            </a:r>
            <a:endParaRPr sz="1700">
              <a:solidFill>
                <a:schemeClr val="dk1"/>
              </a:solidFill>
              <a:latin typeface="Arial"/>
              <a:ea typeface="Arial"/>
              <a:cs typeface="Arial"/>
              <a:sym typeface="Arial"/>
            </a:endParaRPr>
          </a:p>
          <a:p>
            <a:pPr marL="914400" lvl="0" indent="-336550" algn="l" rtl="0">
              <a:lnSpc>
                <a:spcPct val="150000"/>
              </a:lnSpc>
              <a:spcBef>
                <a:spcPts val="0"/>
              </a:spcBef>
              <a:spcAft>
                <a:spcPts val="0"/>
              </a:spcAft>
              <a:buClr>
                <a:schemeClr val="dk1"/>
              </a:buClr>
              <a:buSzPts val="1700"/>
              <a:buFont typeface="Arial"/>
              <a:buAutoNum type="romanUcPeriod"/>
            </a:pPr>
            <a:r>
              <a:rPr lang="en" sz="1700">
                <a:solidFill>
                  <a:schemeClr val="dk1"/>
                </a:solidFill>
                <a:latin typeface="Arial"/>
                <a:ea typeface="Arial"/>
                <a:cs typeface="Arial"/>
                <a:sym typeface="Arial"/>
              </a:rPr>
              <a:t>References</a:t>
            </a:r>
            <a:endParaRPr sz="1700">
              <a:solidFill>
                <a:schemeClr val="dk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pic>
        <p:nvPicPr>
          <p:cNvPr id="233" name="Google Shape;233;p32"/>
          <p:cNvPicPr preferRelativeResize="0"/>
          <p:nvPr/>
        </p:nvPicPr>
        <p:blipFill>
          <a:blip r:embed="rId3">
            <a:alphaModFix/>
          </a:blip>
          <a:stretch>
            <a:fillRect/>
          </a:stretch>
        </p:blipFill>
        <p:spPr>
          <a:xfrm>
            <a:off x="333250" y="1016501"/>
            <a:ext cx="8882401" cy="3856576"/>
          </a:xfrm>
          <a:prstGeom prst="rect">
            <a:avLst/>
          </a:prstGeom>
          <a:noFill/>
          <a:ln>
            <a:noFill/>
          </a:ln>
        </p:spPr>
      </p:pic>
      <p:sp>
        <p:nvSpPr>
          <p:cNvPr id="234" name="Google Shape;234;p32"/>
          <p:cNvSpPr txBox="1">
            <a:spLocks noGrp="1"/>
          </p:cNvSpPr>
          <p:nvPr>
            <p:ph type="title"/>
          </p:nvPr>
        </p:nvSpPr>
        <p:spPr>
          <a:xfrm>
            <a:off x="333250" y="0"/>
            <a:ext cx="8760600" cy="80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latin typeface="Arial"/>
                <a:ea typeface="Arial"/>
                <a:cs typeface="Arial"/>
                <a:sym typeface="Arial"/>
              </a:rPr>
              <a:t>V. Data Analysis and Visualization: </a:t>
            </a:r>
            <a:endParaRPr sz="2000">
              <a:latin typeface="Arial"/>
              <a:ea typeface="Arial"/>
              <a:cs typeface="Arial"/>
              <a:sym typeface="Arial"/>
            </a:endParaRPr>
          </a:p>
          <a:p>
            <a:pPr marL="0" lvl="0" indent="0" algn="l" rtl="0">
              <a:spcBef>
                <a:spcPts val="0"/>
              </a:spcBef>
              <a:spcAft>
                <a:spcPts val="0"/>
              </a:spcAft>
              <a:buNone/>
            </a:pPr>
            <a:r>
              <a:rPr lang="en" sz="2000">
                <a:latin typeface="Arial"/>
                <a:ea typeface="Arial"/>
                <a:cs typeface="Arial"/>
                <a:sym typeface="Arial"/>
              </a:rPr>
              <a:t>Reproduction rate of COVID-19 by Median Age with the Share of Smokers </a:t>
            </a:r>
            <a:endParaRPr sz="2000">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33"/>
          <p:cNvSpPr txBox="1">
            <a:spLocks noGrp="1"/>
          </p:cNvSpPr>
          <p:nvPr>
            <p:ph type="title"/>
          </p:nvPr>
        </p:nvSpPr>
        <p:spPr>
          <a:xfrm>
            <a:off x="311700" y="18642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sz="3000">
                <a:latin typeface="Arial"/>
                <a:ea typeface="Arial"/>
                <a:cs typeface="Arial"/>
                <a:sym typeface="Arial"/>
              </a:rPr>
              <a:t>VII. Conclusions</a:t>
            </a:r>
            <a:endParaRPr sz="3000">
              <a:latin typeface="Arial"/>
              <a:ea typeface="Arial"/>
              <a:cs typeface="Arial"/>
              <a:sym typeface="Arial"/>
            </a:endParaRPr>
          </a:p>
        </p:txBody>
      </p:sp>
      <p:sp>
        <p:nvSpPr>
          <p:cNvPr id="240" name="Google Shape;240;p33"/>
          <p:cNvSpPr txBox="1">
            <a:spLocks noGrp="1"/>
          </p:cNvSpPr>
          <p:nvPr>
            <p:ph type="body" idx="4294967295"/>
          </p:nvPr>
        </p:nvSpPr>
        <p:spPr>
          <a:xfrm>
            <a:off x="311700" y="1017725"/>
            <a:ext cx="8520600" cy="3957000"/>
          </a:xfrm>
          <a:prstGeom prst="rect">
            <a:avLst/>
          </a:prstGeom>
        </p:spPr>
        <p:txBody>
          <a:bodyPr spcFirstLastPara="1" wrap="square" lIns="91425" tIns="91425" rIns="91425" bIns="91425" anchor="t" anchorCtr="0">
            <a:noAutofit/>
          </a:bodyPr>
          <a:lstStyle/>
          <a:p>
            <a:pPr marL="0" lvl="0" indent="0" algn="l" rtl="0">
              <a:lnSpc>
                <a:spcPct val="130000"/>
              </a:lnSpc>
              <a:spcBef>
                <a:spcPts val="0"/>
              </a:spcBef>
              <a:spcAft>
                <a:spcPts val="0"/>
              </a:spcAft>
              <a:buNone/>
            </a:pPr>
            <a:r>
              <a:rPr lang="en" sz="1350">
                <a:latin typeface="Arial"/>
                <a:ea typeface="Arial"/>
                <a:cs typeface="Arial"/>
                <a:sym typeface="Arial"/>
              </a:rPr>
              <a:t>Through the COVID-19 outcomes in the USA and Worldwide relating to the Demographic and Economic factors:</a:t>
            </a:r>
            <a:endParaRPr sz="1350">
              <a:latin typeface="Arial"/>
              <a:ea typeface="Arial"/>
              <a:cs typeface="Arial"/>
              <a:sym typeface="Arial"/>
            </a:endParaRPr>
          </a:p>
          <a:p>
            <a:pPr marL="457200" lvl="0" indent="-314325" algn="l" rtl="0">
              <a:lnSpc>
                <a:spcPct val="130000"/>
              </a:lnSpc>
              <a:spcBef>
                <a:spcPts val="0"/>
              </a:spcBef>
              <a:spcAft>
                <a:spcPts val="0"/>
              </a:spcAft>
              <a:buSzPts val="1350"/>
              <a:buFont typeface="Arial"/>
              <a:buChar char="●"/>
            </a:pPr>
            <a:r>
              <a:rPr lang="en" sz="1350">
                <a:latin typeface="Arial"/>
                <a:ea typeface="Arial"/>
                <a:cs typeface="Arial"/>
                <a:sym typeface="Arial"/>
              </a:rPr>
              <a:t>There was a tendency for an increase in the number of deaths due to COVID-19 as the temperature increases, but the relationship between temperature and COVID-19 deaths was not highly correlated. </a:t>
            </a:r>
            <a:endParaRPr sz="1350">
              <a:latin typeface="Arial"/>
              <a:ea typeface="Arial"/>
              <a:cs typeface="Arial"/>
              <a:sym typeface="Arial"/>
            </a:endParaRPr>
          </a:p>
          <a:p>
            <a:pPr marL="457200" lvl="0" indent="-314325" algn="l" rtl="0">
              <a:lnSpc>
                <a:spcPct val="130000"/>
              </a:lnSpc>
              <a:spcBef>
                <a:spcPts val="0"/>
              </a:spcBef>
              <a:spcAft>
                <a:spcPts val="0"/>
              </a:spcAft>
              <a:buSzPts val="1350"/>
              <a:buFont typeface="Arial"/>
              <a:buChar char="●"/>
            </a:pPr>
            <a:r>
              <a:rPr lang="en" sz="1350">
                <a:latin typeface="Arial"/>
                <a:ea typeface="Arial"/>
                <a:cs typeface="Arial"/>
                <a:sym typeface="Arial"/>
              </a:rPr>
              <a:t>The number of deaths due to COVID-19 is higher in higher-income groups and the median GDP per capita decreased during the pandemic, indicating a global economic shrink due to restrictions on economic activities and failures in income support and consumer spending</a:t>
            </a:r>
            <a:endParaRPr sz="1350">
              <a:latin typeface="Arial"/>
              <a:ea typeface="Arial"/>
              <a:cs typeface="Arial"/>
              <a:sym typeface="Arial"/>
            </a:endParaRPr>
          </a:p>
          <a:p>
            <a:pPr marL="457200" lvl="0" indent="-314325" algn="l" rtl="0">
              <a:lnSpc>
                <a:spcPct val="130000"/>
              </a:lnSpc>
              <a:spcBef>
                <a:spcPts val="0"/>
              </a:spcBef>
              <a:spcAft>
                <a:spcPts val="0"/>
              </a:spcAft>
              <a:buSzPts val="1350"/>
              <a:buFont typeface="Arial"/>
              <a:buChar char="●"/>
            </a:pPr>
            <a:r>
              <a:rPr lang="en" sz="1350">
                <a:latin typeface="Arial"/>
                <a:ea typeface="Arial"/>
                <a:cs typeface="Arial"/>
                <a:sym typeface="Arial"/>
              </a:rPr>
              <a:t>COVID-19 deaths outnumbered deaths cause by COVID-19 with Influenza or with Pneumonia, and having Influenza and COVID-19 at the same time caused the least deaths in the USA</a:t>
            </a:r>
            <a:endParaRPr sz="1350">
              <a:latin typeface="Arial"/>
              <a:ea typeface="Arial"/>
              <a:cs typeface="Arial"/>
              <a:sym typeface="Arial"/>
            </a:endParaRPr>
          </a:p>
          <a:p>
            <a:pPr marL="457200" lvl="0" indent="-314325" algn="l" rtl="0">
              <a:lnSpc>
                <a:spcPct val="130000"/>
              </a:lnSpc>
              <a:spcBef>
                <a:spcPts val="0"/>
              </a:spcBef>
              <a:spcAft>
                <a:spcPts val="0"/>
              </a:spcAft>
              <a:buSzPts val="1350"/>
              <a:buFont typeface="Arial"/>
              <a:buChar char="●"/>
            </a:pPr>
            <a:r>
              <a:rPr lang="en" sz="1350">
                <a:latin typeface="Arial"/>
                <a:ea typeface="Arial"/>
                <a:cs typeface="Arial"/>
                <a:sym typeface="Arial"/>
              </a:rPr>
              <a:t>In the median age in higher share of smokers countries, there were higher reproduction rate of COVID-19, which implies that the COVID-19 outcomes were influenced by age and health status of the population</a:t>
            </a:r>
            <a:endParaRPr sz="1350">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4"/>
        <p:cNvGrpSpPr/>
        <p:nvPr/>
      </p:nvGrpSpPr>
      <p:grpSpPr>
        <a:xfrm>
          <a:off x="0" y="0"/>
          <a:ext cx="0" cy="0"/>
          <a:chOff x="0" y="0"/>
          <a:chExt cx="0" cy="0"/>
        </a:xfrm>
      </p:grpSpPr>
      <p:sp>
        <p:nvSpPr>
          <p:cNvPr id="245" name="Google Shape;245;p34"/>
          <p:cNvSpPr txBox="1">
            <a:spLocks noGrp="1"/>
          </p:cNvSpPr>
          <p:nvPr>
            <p:ph type="body" idx="1"/>
          </p:nvPr>
        </p:nvSpPr>
        <p:spPr>
          <a:xfrm>
            <a:off x="899400" y="1230450"/>
            <a:ext cx="7345200" cy="36141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None/>
            </a:pPr>
            <a:r>
              <a:rPr lang="en" sz="1400">
                <a:latin typeface="Arial"/>
                <a:ea typeface="Arial"/>
                <a:cs typeface="Arial"/>
                <a:sym typeface="Arial"/>
              </a:rPr>
              <a:t>The “Day” column that shows date for that specific day is a “chr” type and also formatted in a different style than what we need</a:t>
            </a:r>
            <a:endParaRPr sz="1400">
              <a:latin typeface="Arial"/>
              <a:ea typeface="Arial"/>
              <a:cs typeface="Arial"/>
              <a:sym typeface="Arial"/>
            </a:endParaRPr>
          </a:p>
          <a:p>
            <a:pPr marL="0" lvl="0" indent="0" algn="l" rtl="0">
              <a:lnSpc>
                <a:spcPct val="150000"/>
              </a:lnSpc>
              <a:spcBef>
                <a:spcPts val="1200"/>
              </a:spcBef>
              <a:spcAft>
                <a:spcPts val="0"/>
              </a:spcAft>
              <a:buNone/>
            </a:pPr>
            <a:endParaRPr sz="1400">
              <a:latin typeface="Arial"/>
              <a:ea typeface="Arial"/>
              <a:cs typeface="Arial"/>
              <a:sym typeface="Arial"/>
            </a:endParaRPr>
          </a:p>
          <a:p>
            <a:pPr marL="0" lvl="0" indent="0" algn="l" rtl="0">
              <a:lnSpc>
                <a:spcPct val="150000"/>
              </a:lnSpc>
              <a:spcBef>
                <a:spcPts val="1200"/>
              </a:spcBef>
              <a:spcAft>
                <a:spcPts val="0"/>
              </a:spcAft>
              <a:buNone/>
            </a:pPr>
            <a:endParaRPr sz="1400">
              <a:latin typeface="Arial"/>
              <a:ea typeface="Arial"/>
              <a:cs typeface="Arial"/>
              <a:sym typeface="Arial"/>
            </a:endParaRPr>
          </a:p>
          <a:p>
            <a:pPr marL="0" lvl="0" indent="0" algn="l" rtl="0">
              <a:lnSpc>
                <a:spcPct val="150000"/>
              </a:lnSpc>
              <a:spcBef>
                <a:spcPts val="1200"/>
              </a:spcBef>
              <a:spcAft>
                <a:spcPts val="0"/>
              </a:spcAft>
              <a:buNone/>
            </a:pPr>
            <a:endParaRPr sz="1400">
              <a:latin typeface="Arial"/>
              <a:ea typeface="Arial"/>
              <a:cs typeface="Arial"/>
              <a:sym typeface="Arial"/>
            </a:endParaRPr>
          </a:p>
          <a:p>
            <a:pPr marL="0" lvl="0" indent="0" algn="l" rtl="0">
              <a:lnSpc>
                <a:spcPct val="130000"/>
              </a:lnSpc>
              <a:spcBef>
                <a:spcPts val="1200"/>
              </a:spcBef>
              <a:spcAft>
                <a:spcPts val="0"/>
              </a:spcAft>
              <a:buNone/>
            </a:pPr>
            <a:r>
              <a:rPr lang="en" sz="1400">
                <a:latin typeface="Arial"/>
                <a:ea typeface="Arial"/>
                <a:cs typeface="Arial"/>
                <a:sym typeface="Arial"/>
              </a:rPr>
              <a:t>During formatting the date in the second dataset we realized when R studio opens it comes with different settings in Mac than Windows. In windows format needed to be changed 2 times in order to use it later in the code but in Mac when the document was first loaded it already comes pre formatted and ready to use.</a:t>
            </a:r>
            <a:endParaRPr sz="1400">
              <a:latin typeface="Arial"/>
              <a:ea typeface="Arial"/>
              <a:cs typeface="Arial"/>
              <a:sym typeface="Arial"/>
            </a:endParaRPr>
          </a:p>
        </p:txBody>
      </p:sp>
      <p:pic>
        <p:nvPicPr>
          <p:cNvPr id="246" name="Google Shape;246;p34"/>
          <p:cNvPicPr preferRelativeResize="0"/>
          <p:nvPr/>
        </p:nvPicPr>
        <p:blipFill>
          <a:blip r:embed="rId3">
            <a:alphaModFix/>
          </a:blip>
          <a:stretch>
            <a:fillRect/>
          </a:stretch>
        </p:blipFill>
        <p:spPr>
          <a:xfrm>
            <a:off x="899400" y="2241650"/>
            <a:ext cx="7418700" cy="1246050"/>
          </a:xfrm>
          <a:prstGeom prst="rect">
            <a:avLst/>
          </a:prstGeom>
          <a:noFill/>
          <a:ln>
            <a:noFill/>
          </a:ln>
        </p:spPr>
      </p:pic>
      <p:pic>
        <p:nvPicPr>
          <p:cNvPr id="247" name="Google Shape;247;p34"/>
          <p:cNvPicPr preferRelativeResize="0"/>
          <p:nvPr/>
        </p:nvPicPr>
        <p:blipFill>
          <a:blip r:embed="rId4">
            <a:alphaModFix/>
          </a:blip>
          <a:stretch>
            <a:fillRect/>
          </a:stretch>
        </p:blipFill>
        <p:spPr>
          <a:xfrm>
            <a:off x="899400" y="2035888"/>
            <a:ext cx="7418701" cy="205750"/>
          </a:xfrm>
          <a:prstGeom prst="rect">
            <a:avLst/>
          </a:prstGeom>
          <a:noFill/>
          <a:ln>
            <a:noFill/>
          </a:ln>
        </p:spPr>
      </p:pic>
      <p:sp>
        <p:nvSpPr>
          <p:cNvPr id="248" name="Google Shape;248;p34"/>
          <p:cNvSpPr txBox="1">
            <a:spLocks noGrp="1"/>
          </p:cNvSpPr>
          <p:nvPr>
            <p:ph type="title"/>
          </p:nvPr>
        </p:nvSpPr>
        <p:spPr>
          <a:xfrm>
            <a:off x="348450" y="388775"/>
            <a:ext cx="85206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SzPts val="990"/>
              <a:buNone/>
            </a:pPr>
            <a:r>
              <a:rPr lang="en" sz="3000">
                <a:latin typeface="Arial"/>
                <a:ea typeface="Arial"/>
                <a:cs typeface="Arial"/>
                <a:sym typeface="Arial"/>
              </a:rPr>
              <a:t>VIII. Limitations (Technical Issues between OS)</a:t>
            </a:r>
            <a:endParaRPr sz="3000">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35"/>
          <p:cNvSpPr txBox="1">
            <a:spLocks noGrp="1"/>
          </p:cNvSpPr>
          <p:nvPr>
            <p:ph type="title"/>
          </p:nvPr>
        </p:nvSpPr>
        <p:spPr>
          <a:xfrm>
            <a:off x="311700" y="106250"/>
            <a:ext cx="79743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sz="3000">
                <a:latin typeface="Arial"/>
                <a:ea typeface="Arial"/>
                <a:cs typeface="Arial"/>
                <a:sym typeface="Arial"/>
              </a:rPr>
              <a:t>VIII. Limitations and Future Steps</a:t>
            </a:r>
            <a:endParaRPr sz="3000">
              <a:latin typeface="Arial"/>
              <a:ea typeface="Arial"/>
              <a:cs typeface="Arial"/>
              <a:sym typeface="Arial"/>
            </a:endParaRPr>
          </a:p>
        </p:txBody>
      </p:sp>
      <p:sp>
        <p:nvSpPr>
          <p:cNvPr id="254" name="Google Shape;254;p35"/>
          <p:cNvSpPr txBox="1">
            <a:spLocks noGrp="1"/>
          </p:cNvSpPr>
          <p:nvPr>
            <p:ph type="body" idx="4294967295"/>
          </p:nvPr>
        </p:nvSpPr>
        <p:spPr>
          <a:xfrm>
            <a:off x="311700" y="937550"/>
            <a:ext cx="8520600" cy="3957000"/>
          </a:xfrm>
          <a:prstGeom prst="rect">
            <a:avLst/>
          </a:prstGeom>
        </p:spPr>
        <p:txBody>
          <a:bodyPr spcFirstLastPara="1" wrap="square" lIns="91425" tIns="91425" rIns="91425" bIns="91425" anchor="t" anchorCtr="0">
            <a:noAutofit/>
          </a:bodyPr>
          <a:lstStyle/>
          <a:p>
            <a:pPr marL="457200" lvl="0" indent="-317500" algn="l" rtl="0">
              <a:lnSpc>
                <a:spcPct val="130000"/>
              </a:lnSpc>
              <a:spcBef>
                <a:spcPts val="0"/>
              </a:spcBef>
              <a:spcAft>
                <a:spcPts val="0"/>
              </a:spcAft>
              <a:buSzPts val="1400"/>
              <a:buFont typeface="Arial"/>
              <a:buChar char="●"/>
            </a:pPr>
            <a:r>
              <a:rPr lang="en" sz="1400">
                <a:latin typeface="Arial"/>
                <a:ea typeface="Arial"/>
                <a:cs typeface="Arial"/>
                <a:sym typeface="Arial"/>
              </a:rPr>
              <a:t>During the data analysis and visualization, Worldwide Low income countries or Low GDP per capita countries data were not fully updated or had limited informations within the countries such as North Korea. Thus, the datasets could not fully represented COVID-19 Cases, Deaths, and Vaccinations for those countries while High income countries or High-Mid GDP per capita countries contains very specific data points. </a:t>
            </a:r>
            <a:endParaRPr sz="1400">
              <a:latin typeface="Arial"/>
              <a:ea typeface="Arial"/>
              <a:cs typeface="Arial"/>
              <a:sym typeface="Arial"/>
            </a:endParaRPr>
          </a:p>
          <a:p>
            <a:pPr marL="457200" lvl="0" indent="-317500" algn="l" rtl="0">
              <a:lnSpc>
                <a:spcPct val="130000"/>
              </a:lnSpc>
              <a:spcBef>
                <a:spcPts val="0"/>
              </a:spcBef>
              <a:spcAft>
                <a:spcPts val="0"/>
              </a:spcAft>
              <a:buSzPts val="1400"/>
              <a:buFont typeface="Arial"/>
              <a:buChar char="●"/>
            </a:pPr>
            <a:r>
              <a:rPr lang="en" sz="1400">
                <a:latin typeface="Arial"/>
                <a:ea typeface="Arial"/>
                <a:cs typeface="Arial"/>
                <a:sym typeface="Arial"/>
              </a:rPr>
              <a:t>Some health risks such as diabetes prevalence, cardiovascular disease have same values over continents. </a:t>
            </a:r>
            <a:endParaRPr sz="1400">
              <a:latin typeface="Arial"/>
              <a:ea typeface="Arial"/>
              <a:cs typeface="Arial"/>
              <a:sym typeface="Arial"/>
            </a:endParaRPr>
          </a:p>
          <a:p>
            <a:pPr marL="457200" lvl="0" indent="-317500" algn="l" rtl="0">
              <a:lnSpc>
                <a:spcPct val="130000"/>
              </a:lnSpc>
              <a:spcBef>
                <a:spcPts val="0"/>
              </a:spcBef>
              <a:spcAft>
                <a:spcPts val="0"/>
              </a:spcAft>
              <a:buSzPts val="1400"/>
              <a:buFont typeface="Arial"/>
              <a:buChar char="●"/>
            </a:pPr>
            <a:r>
              <a:rPr lang="en" sz="1400">
                <a:latin typeface="Arial"/>
                <a:ea typeface="Arial"/>
                <a:cs typeface="Arial"/>
                <a:sym typeface="Arial"/>
              </a:rPr>
              <a:t>For the Temperature and COVID-19 cases relationship, if humidity and longitude and latitude information were provided, the relationship between climates and COVID-19 cases may show stronger correlation as survival of viruses, including human coronaviruses, is reduced when the relative humidity is in the 40–60% range</a:t>
            </a:r>
            <a:endParaRPr sz="1400">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6"/>
          <p:cNvSpPr txBox="1">
            <a:spLocks noGrp="1"/>
          </p:cNvSpPr>
          <p:nvPr>
            <p:ph type="title"/>
          </p:nvPr>
        </p:nvSpPr>
        <p:spPr>
          <a:xfrm>
            <a:off x="311700" y="106250"/>
            <a:ext cx="79743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sz="3000">
                <a:latin typeface="Arial"/>
                <a:ea typeface="Arial"/>
                <a:cs typeface="Arial"/>
                <a:sym typeface="Arial"/>
              </a:rPr>
              <a:t>VIII. Limitations and Future Steps</a:t>
            </a:r>
            <a:endParaRPr sz="3000">
              <a:latin typeface="Arial"/>
              <a:ea typeface="Arial"/>
              <a:cs typeface="Arial"/>
              <a:sym typeface="Arial"/>
            </a:endParaRPr>
          </a:p>
        </p:txBody>
      </p:sp>
      <p:sp>
        <p:nvSpPr>
          <p:cNvPr id="260" name="Google Shape;260;p36"/>
          <p:cNvSpPr txBox="1">
            <a:spLocks noGrp="1"/>
          </p:cNvSpPr>
          <p:nvPr>
            <p:ph type="body" idx="4294967295"/>
          </p:nvPr>
        </p:nvSpPr>
        <p:spPr>
          <a:xfrm>
            <a:off x="311700" y="937550"/>
            <a:ext cx="8520600" cy="3957000"/>
          </a:xfrm>
          <a:prstGeom prst="rect">
            <a:avLst/>
          </a:prstGeom>
        </p:spPr>
        <p:txBody>
          <a:bodyPr spcFirstLastPara="1" wrap="square" lIns="91425" tIns="91425" rIns="91425" bIns="91425" anchor="t" anchorCtr="0">
            <a:noAutofit/>
          </a:bodyPr>
          <a:lstStyle/>
          <a:p>
            <a:pPr marL="457200" lvl="0" indent="-317500" algn="l" rtl="0">
              <a:lnSpc>
                <a:spcPct val="130000"/>
              </a:lnSpc>
              <a:spcBef>
                <a:spcPts val="0"/>
              </a:spcBef>
              <a:spcAft>
                <a:spcPts val="0"/>
              </a:spcAft>
              <a:buSzPts val="1400"/>
              <a:buFont typeface="Arial"/>
              <a:buChar char="●"/>
            </a:pPr>
            <a:r>
              <a:rPr lang="en" sz="1400">
                <a:latin typeface="Arial"/>
                <a:ea typeface="Arial"/>
                <a:cs typeface="Arial"/>
                <a:sym typeface="Arial"/>
              </a:rPr>
              <a:t>Although many COVID-19 restrictions and measures are now released, there are still people who suffer under long COVID or Post-COVID symptoms. If we can get better demographic informations, health risks including cancer and respiratory diseases and types of variants of COVID-19, we may characterize the variants of COVID-19 and people who under going the post-COVID symptoms to develop vaccines and treatment.</a:t>
            </a:r>
            <a:endParaRPr sz="1400">
              <a:latin typeface="Arial"/>
              <a:ea typeface="Arial"/>
              <a:cs typeface="Arial"/>
              <a:sym typeface="Arial"/>
            </a:endParaRPr>
          </a:p>
          <a:p>
            <a:pPr marL="457200" lvl="0" indent="-317500" algn="l" rtl="0">
              <a:lnSpc>
                <a:spcPct val="130000"/>
              </a:lnSpc>
              <a:spcBef>
                <a:spcPts val="0"/>
              </a:spcBef>
              <a:spcAft>
                <a:spcPts val="0"/>
              </a:spcAft>
              <a:buSzPts val="1400"/>
              <a:buFont typeface="Arial"/>
              <a:buChar char="●"/>
            </a:pPr>
            <a:r>
              <a:rPr lang="en" sz="1400">
                <a:latin typeface="Arial"/>
                <a:ea typeface="Arial"/>
                <a:cs typeface="Arial"/>
                <a:sym typeface="Arial"/>
              </a:rPr>
              <a:t>If there is a datasets for COVID-19 restrictions for worldwide (there are by country in their languages), we may can predict the effective restrictions and measurements to prevent the spread of disease in the future and also investigate on differences between countries which implemented lockdown policies and others did not.</a:t>
            </a:r>
            <a:endParaRPr sz="1400">
              <a:latin typeface="Arial"/>
              <a:ea typeface="Arial"/>
              <a:cs typeface="Arial"/>
              <a:sym typeface="Arial"/>
            </a:endParaRPr>
          </a:p>
          <a:p>
            <a:pPr marL="457200" lvl="0" indent="-317500" algn="l" rtl="0">
              <a:lnSpc>
                <a:spcPct val="130000"/>
              </a:lnSpc>
              <a:spcBef>
                <a:spcPts val="0"/>
              </a:spcBef>
              <a:spcAft>
                <a:spcPts val="0"/>
              </a:spcAft>
              <a:buSzPts val="1400"/>
              <a:buFont typeface="Arial"/>
              <a:buChar char="●"/>
            </a:pPr>
            <a:r>
              <a:rPr lang="en" sz="1400">
                <a:latin typeface="Arial"/>
                <a:ea typeface="Arial"/>
                <a:cs typeface="Arial"/>
                <a:sym typeface="Arial"/>
              </a:rPr>
              <a:t>We can also visualize the COVID impact on various industries in economics way. If there is a dataset of profit of industries for each country, we could have more analysis on industries benefit from COVID (e-learning, entertainment) and which suffer the most (food services).</a:t>
            </a:r>
            <a:endParaRPr sz="1400">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7"/>
          <p:cNvSpPr txBox="1">
            <a:spLocks noGrp="1"/>
          </p:cNvSpPr>
          <p:nvPr>
            <p:ph type="title"/>
          </p:nvPr>
        </p:nvSpPr>
        <p:spPr>
          <a:xfrm>
            <a:off x="350600" y="369025"/>
            <a:ext cx="7624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SzPts val="990"/>
              <a:buNone/>
            </a:pPr>
            <a:r>
              <a:rPr lang="en" sz="3000">
                <a:latin typeface="Arial"/>
                <a:ea typeface="Arial"/>
                <a:cs typeface="Arial"/>
                <a:sym typeface="Arial"/>
              </a:rPr>
              <a:t>IX. References</a:t>
            </a:r>
            <a:endParaRPr sz="3000">
              <a:latin typeface="Arial"/>
              <a:ea typeface="Arial"/>
              <a:cs typeface="Arial"/>
              <a:sym typeface="Arial"/>
            </a:endParaRPr>
          </a:p>
        </p:txBody>
      </p:sp>
      <p:sp>
        <p:nvSpPr>
          <p:cNvPr id="266" name="Google Shape;266;p37"/>
          <p:cNvSpPr txBox="1"/>
          <p:nvPr/>
        </p:nvSpPr>
        <p:spPr>
          <a:xfrm>
            <a:off x="311700" y="941725"/>
            <a:ext cx="8676600" cy="4063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[1] CDC Museum COVID-19 Timeline. David J. Sencer CDC Museum: In Association with the Smithsonian Institution. Retrieved from: </a:t>
            </a:r>
            <a:r>
              <a:rPr lang="en" u="sng">
                <a:solidFill>
                  <a:schemeClr val="hlink"/>
                </a:solidFill>
                <a:hlinkClick r:id="rId3"/>
              </a:rPr>
              <a:t>https://www.cdc.gov/museum/timeline/covid19.html</a:t>
            </a:r>
            <a:endParaRPr>
              <a:solidFill>
                <a:schemeClr val="dk1"/>
              </a:solidFill>
            </a:endParaRPr>
          </a:p>
          <a:p>
            <a:pPr marL="0" lvl="0" indent="0" algn="l" rtl="0">
              <a:spcBef>
                <a:spcPts val="0"/>
              </a:spcBef>
              <a:spcAft>
                <a:spcPts val="0"/>
              </a:spcAft>
              <a:buNone/>
            </a:pPr>
            <a:r>
              <a:rPr lang="en">
                <a:solidFill>
                  <a:schemeClr val="dk1"/>
                </a:solidFill>
              </a:rPr>
              <a:t>[2] Archived: WHO Timeline - COVID-19. Retrieved from: </a:t>
            </a:r>
            <a:r>
              <a:rPr lang="en" u="sng">
                <a:solidFill>
                  <a:schemeClr val="hlink"/>
                </a:solidFill>
                <a:hlinkClick r:id="rId4"/>
              </a:rPr>
              <a:t>https://www.who.int/news/item/27-04-2020-who-timeline---covid-19</a:t>
            </a:r>
            <a:r>
              <a:rPr lang="en">
                <a:solidFill>
                  <a:schemeClr val="dk1"/>
                </a:solidFill>
              </a:rPr>
              <a:t> </a:t>
            </a:r>
            <a:endParaRPr>
              <a:solidFill>
                <a:schemeClr val="dk1"/>
              </a:solidFill>
            </a:endParaRPr>
          </a:p>
          <a:p>
            <a:pPr marL="0" lvl="0" indent="0" algn="l" rtl="0">
              <a:spcBef>
                <a:spcPts val="0"/>
              </a:spcBef>
              <a:spcAft>
                <a:spcPts val="0"/>
              </a:spcAft>
              <a:buNone/>
            </a:pPr>
            <a:r>
              <a:rPr lang="en">
                <a:solidFill>
                  <a:schemeClr val="dk1"/>
                </a:solidFill>
              </a:rPr>
              <a:t>[3] Edouard Mathieu, Hannah Ritchie, Lucas Rodés-Guirao, Cameron Appel, Charlie Giattino, Joe Hasell, Bobbie Macdonald, Saloni Dattani, Diana Beltekian, Esteban Ortiz-Ospina and Max Roser (2020) - "Coronavirus Pandemic (COVID-19)". Published online at OurWorldInData.org. Retrieved from: '</a:t>
            </a:r>
            <a:r>
              <a:rPr lang="en" u="sng">
                <a:solidFill>
                  <a:schemeClr val="hlink"/>
                </a:solidFill>
                <a:hlinkClick r:id="rId5"/>
              </a:rPr>
              <a:t>https://ourworldindata.org/coronavirus</a:t>
            </a:r>
            <a:r>
              <a:rPr lang="en">
                <a:solidFill>
                  <a:schemeClr val="dk1"/>
                </a:solidFill>
              </a:rPr>
              <a:t>  [Online Resource]</a:t>
            </a:r>
            <a:endParaRPr>
              <a:solidFill>
                <a:schemeClr val="dk1"/>
              </a:solidFill>
            </a:endParaRPr>
          </a:p>
          <a:p>
            <a:pPr marL="0" lvl="0" indent="0" algn="l" rtl="0">
              <a:spcBef>
                <a:spcPts val="0"/>
              </a:spcBef>
              <a:spcAft>
                <a:spcPts val="0"/>
              </a:spcAft>
              <a:buNone/>
            </a:pPr>
            <a:r>
              <a:rPr lang="en">
                <a:solidFill>
                  <a:schemeClr val="dk1"/>
                </a:solidFill>
              </a:rPr>
              <a:t>[4] Dong E, Du H, Gardner L. An interactive web-based dashboard to track COVID-19 in real-time. Lancet Inf Dis. 20(5):533-534. DOI: 10.1016/S1473-3099(20)30120-1</a:t>
            </a:r>
            <a:endParaRPr>
              <a:solidFill>
                <a:schemeClr val="dk1"/>
              </a:solidFill>
            </a:endParaRPr>
          </a:p>
          <a:p>
            <a:pPr marL="0" lvl="0" indent="0" algn="l" rtl="0">
              <a:spcBef>
                <a:spcPts val="0"/>
              </a:spcBef>
              <a:spcAft>
                <a:spcPts val="0"/>
              </a:spcAft>
              <a:buNone/>
            </a:pPr>
            <a:r>
              <a:rPr lang="en">
                <a:solidFill>
                  <a:schemeClr val="dk1"/>
                </a:solidFill>
              </a:rPr>
              <a:t>[5] National Center for Health Statistics. Provisional COVID-19 Deaths by Sex and Age. Date accessed [February 23, 2023]. Available from </a:t>
            </a:r>
            <a:r>
              <a:rPr lang="en" u="sng">
                <a:solidFill>
                  <a:schemeClr val="hlink"/>
                </a:solidFill>
                <a:hlinkClick r:id="rId6"/>
              </a:rPr>
              <a:t>https://data.cdc.gov/d/9bhg-hcku</a:t>
            </a:r>
            <a:r>
              <a:rPr lang="en">
                <a:solidFill>
                  <a:schemeClr val="dk1"/>
                </a:solidFill>
              </a:rPr>
              <a:t>.</a:t>
            </a:r>
            <a:endParaRPr>
              <a:solidFill>
                <a:schemeClr val="dk1"/>
              </a:solidFill>
            </a:endParaRPr>
          </a:p>
          <a:p>
            <a:pPr marL="0" lvl="0" indent="0" algn="l" rtl="0">
              <a:spcBef>
                <a:spcPts val="0"/>
              </a:spcBef>
              <a:spcAft>
                <a:spcPts val="0"/>
              </a:spcAft>
              <a:buNone/>
            </a:pPr>
            <a:r>
              <a:rPr lang="en">
                <a:solidFill>
                  <a:schemeClr val="dk1"/>
                </a:solidFill>
              </a:rPr>
              <a:t>[6] NOAA National Centers for Environmental information, Climate at a Glance: Statewide Time Series, published February 2023, retrieved on March 3, 2023 from </a:t>
            </a:r>
            <a:r>
              <a:rPr lang="en" u="sng">
                <a:solidFill>
                  <a:schemeClr val="hlink"/>
                </a:solidFill>
                <a:hlinkClick r:id="rId7"/>
              </a:rPr>
              <a:t>https://www.ncei.noaa.gov/access/monitoring/climate-at-a-glance/statewide/time-series</a:t>
            </a:r>
            <a:r>
              <a:rPr lang="en">
                <a:solidFill>
                  <a:schemeClr val="dk1"/>
                </a:solidFill>
              </a:rPr>
              <a:t> </a:t>
            </a:r>
            <a:endParaRPr>
              <a:solidFill>
                <a:schemeClr val="dk1"/>
              </a:solidFill>
            </a:endParaRPr>
          </a:p>
          <a:p>
            <a:pPr marL="0" lvl="0" indent="0" algn="l" rtl="0">
              <a:spcBef>
                <a:spcPts val="0"/>
              </a:spcBef>
              <a:spcAft>
                <a:spcPts val="0"/>
              </a:spcAft>
              <a:buNone/>
            </a:pPr>
            <a:r>
              <a:rPr lang="en">
                <a:solidFill>
                  <a:schemeClr val="dk1"/>
                </a:solidFill>
              </a:rPr>
              <a:t>[7] New World Bank country classifications by income level: 2022-2023. Date accessed [March 1, 2023]. Available from </a:t>
            </a:r>
            <a:r>
              <a:rPr lang="en" u="sng">
                <a:solidFill>
                  <a:schemeClr val="hlink"/>
                </a:solidFill>
                <a:hlinkClick r:id="rId8"/>
              </a:rPr>
              <a:t>https://blogs.worldbank.org/opendata/new-world-bank-country-classifications-income-level-2022-2023</a:t>
            </a:r>
            <a:r>
              <a:rPr lang="en">
                <a:solidFill>
                  <a:schemeClr val="dk1"/>
                </a:solidFill>
              </a:rPr>
              <a:t> </a:t>
            </a:r>
            <a:endParaRPr>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a:off x="311700" y="223775"/>
            <a:ext cx="3997500" cy="831300"/>
          </a:xfrm>
          <a:prstGeom prst="rect">
            <a:avLst/>
          </a:prstGeom>
        </p:spPr>
        <p:txBody>
          <a:bodyPr spcFirstLastPara="1" wrap="square" lIns="91425" tIns="91425" rIns="91425" bIns="91425" anchor="b" anchorCtr="0">
            <a:normAutofit/>
          </a:bodyPr>
          <a:lstStyle/>
          <a:p>
            <a:pPr marL="457200" lvl="0" indent="-419100" algn="l" rtl="0">
              <a:spcBef>
                <a:spcPts val="0"/>
              </a:spcBef>
              <a:spcAft>
                <a:spcPts val="0"/>
              </a:spcAft>
              <a:buSzPts val="3000"/>
              <a:buFont typeface="Arial"/>
              <a:buAutoNum type="romanUcPeriod"/>
            </a:pPr>
            <a:r>
              <a:rPr lang="en" sz="3000">
                <a:latin typeface="Arial"/>
                <a:ea typeface="Arial"/>
                <a:cs typeface="Arial"/>
                <a:sym typeface="Arial"/>
              </a:rPr>
              <a:t>Introduction</a:t>
            </a:r>
            <a:endParaRPr sz="3000">
              <a:latin typeface="Arial"/>
              <a:ea typeface="Arial"/>
              <a:cs typeface="Arial"/>
              <a:sym typeface="Arial"/>
            </a:endParaRPr>
          </a:p>
        </p:txBody>
      </p:sp>
      <p:sp>
        <p:nvSpPr>
          <p:cNvPr id="76" name="Google Shape;76;p15"/>
          <p:cNvSpPr txBox="1">
            <a:spLocks noGrp="1"/>
          </p:cNvSpPr>
          <p:nvPr>
            <p:ph type="body" idx="1"/>
          </p:nvPr>
        </p:nvSpPr>
        <p:spPr>
          <a:xfrm>
            <a:off x="381400" y="1147225"/>
            <a:ext cx="4094400" cy="21966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sz="1200">
                <a:latin typeface="Arial"/>
                <a:ea typeface="Arial"/>
                <a:cs typeface="Arial"/>
                <a:sym typeface="Arial"/>
              </a:rPr>
              <a:t>Coronavirus disease (COVID-19): an infectious disease caused by the SARS-CoV-2 virus </a:t>
            </a:r>
            <a:endParaRPr sz="1200">
              <a:latin typeface="Arial"/>
              <a:ea typeface="Arial"/>
              <a:cs typeface="Arial"/>
              <a:sym typeface="Arial"/>
            </a:endParaRPr>
          </a:p>
          <a:p>
            <a:pPr marL="0" lvl="0" indent="0" algn="l" rtl="0">
              <a:spcBef>
                <a:spcPts val="1200"/>
              </a:spcBef>
              <a:spcAft>
                <a:spcPts val="1200"/>
              </a:spcAft>
              <a:buNone/>
            </a:pPr>
            <a:r>
              <a:rPr lang="en" sz="1200">
                <a:latin typeface="Arial"/>
                <a:ea typeface="Arial"/>
                <a:cs typeface="Arial"/>
                <a:sym typeface="Arial"/>
              </a:rPr>
              <a:t>Although most people infected with the virus will experience mild to moderate respiratory illness and recover without requiring special treatment, Older people and those with underlying medical conditions like cardiovascular disease, diabetes, chronic respiratory disease, or cancer are more likely to  become seriously ill and require medical attention. </a:t>
            </a:r>
            <a:endParaRPr sz="1200">
              <a:latin typeface="Arial"/>
              <a:ea typeface="Arial"/>
              <a:cs typeface="Arial"/>
              <a:sym typeface="Arial"/>
            </a:endParaRPr>
          </a:p>
        </p:txBody>
      </p:sp>
      <p:grpSp>
        <p:nvGrpSpPr>
          <p:cNvPr id="77" name="Google Shape;77;p15"/>
          <p:cNvGrpSpPr/>
          <p:nvPr/>
        </p:nvGrpSpPr>
        <p:grpSpPr>
          <a:xfrm>
            <a:off x="4739422" y="945983"/>
            <a:ext cx="4094303" cy="1193579"/>
            <a:chOff x="3977400" y="946003"/>
            <a:chExt cx="4094303" cy="1193579"/>
          </a:xfrm>
        </p:grpSpPr>
        <p:grpSp>
          <p:nvGrpSpPr>
            <p:cNvPr id="78" name="Google Shape;78;p15"/>
            <p:cNvGrpSpPr/>
            <p:nvPr/>
          </p:nvGrpSpPr>
          <p:grpSpPr>
            <a:xfrm>
              <a:off x="4732925" y="1140987"/>
              <a:ext cx="529800" cy="998596"/>
              <a:chOff x="4318975" y="1083450"/>
              <a:chExt cx="529800" cy="591305"/>
            </a:xfrm>
          </p:grpSpPr>
          <p:sp>
            <p:nvSpPr>
              <p:cNvPr id="79" name="Google Shape;79;p15"/>
              <p:cNvSpPr/>
              <p:nvPr/>
            </p:nvSpPr>
            <p:spPr>
              <a:xfrm>
                <a:off x="4517129" y="1083455"/>
                <a:ext cx="133500" cy="591300"/>
              </a:xfrm>
              <a:prstGeom prst="rect">
                <a:avLst/>
              </a:prstGeom>
              <a:solidFill>
                <a:srgbClr val="840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 name="Google Shape;80;p15"/>
              <p:cNvCxnSpPr/>
              <p:nvPr/>
            </p:nvCxnSpPr>
            <p:spPr>
              <a:xfrm rot="10800000">
                <a:off x="4318975" y="1083450"/>
                <a:ext cx="529800" cy="0"/>
              </a:xfrm>
              <a:prstGeom prst="straightConnector1">
                <a:avLst/>
              </a:prstGeom>
              <a:noFill/>
              <a:ln w="9525" cap="flat" cmpd="sng">
                <a:solidFill>
                  <a:srgbClr val="840D35"/>
                </a:solidFill>
                <a:prstDash val="solid"/>
                <a:round/>
                <a:headEnd type="none" w="sm" len="sm"/>
                <a:tailEnd type="none" w="sm" len="sm"/>
              </a:ln>
            </p:spPr>
          </p:cxnSp>
        </p:grpSp>
        <p:sp>
          <p:nvSpPr>
            <p:cNvPr id="81" name="Google Shape;81;p15"/>
            <p:cNvSpPr txBox="1"/>
            <p:nvPr/>
          </p:nvSpPr>
          <p:spPr>
            <a:xfrm>
              <a:off x="5343500" y="946003"/>
              <a:ext cx="2728200" cy="27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100" b="1">
                  <a:solidFill>
                    <a:srgbClr val="840D35"/>
                  </a:solidFill>
                  <a:latin typeface="Roboto"/>
                  <a:ea typeface="Roboto"/>
                  <a:cs typeface="Roboto"/>
                  <a:sym typeface="Roboto"/>
                </a:rPr>
                <a:t>Omicron Variant Emerged &amp; Widespread</a:t>
              </a:r>
              <a:endParaRPr sz="1100" b="1">
                <a:solidFill>
                  <a:srgbClr val="840D35"/>
                </a:solidFill>
                <a:latin typeface="Roboto"/>
                <a:ea typeface="Roboto"/>
                <a:cs typeface="Roboto"/>
                <a:sym typeface="Roboto"/>
              </a:endParaRPr>
            </a:p>
          </p:txBody>
        </p:sp>
        <p:sp>
          <p:nvSpPr>
            <p:cNvPr id="82" name="Google Shape;82;p15"/>
            <p:cNvSpPr txBox="1"/>
            <p:nvPr/>
          </p:nvSpPr>
          <p:spPr>
            <a:xfrm>
              <a:off x="5343504" y="1295069"/>
              <a:ext cx="2728200" cy="578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700">
                  <a:solidFill>
                    <a:srgbClr val="840D35"/>
                  </a:solidFill>
                  <a:latin typeface="Roboto"/>
                  <a:ea typeface="Roboto"/>
                  <a:cs typeface="Roboto"/>
                  <a:sym typeface="Roboto"/>
                </a:rPr>
                <a:t>The Omicron variant of the virus is identified, leading to concern about its increased transmissibility and potential for vaccine evasion.</a:t>
              </a:r>
              <a:endParaRPr sz="700">
                <a:solidFill>
                  <a:srgbClr val="840D35"/>
                </a:solidFill>
                <a:latin typeface="Roboto"/>
                <a:ea typeface="Roboto"/>
                <a:cs typeface="Roboto"/>
                <a:sym typeface="Roboto"/>
              </a:endParaRPr>
            </a:p>
          </p:txBody>
        </p:sp>
        <p:sp>
          <p:nvSpPr>
            <p:cNvPr id="83" name="Google Shape;83;p15"/>
            <p:cNvSpPr txBox="1"/>
            <p:nvPr/>
          </p:nvSpPr>
          <p:spPr>
            <a:xfrm>
              <a:off x="3977400" y="973693"/>
              <a:ext cx="758400" cy="346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sz="900">
                  <a:solidFill>
                    <a:srgbClr val="840D35"/>
                  </a:solidFill>
                  <a:latin typeface="Roboto"/>
                  <a:ea typeface="Roboto"/>
                  <a:cs typeface="Roboto"/>
                  <a:sym typeface="Roboto"/>
                </a:rPr>
                <a:t>2021.Oct</a:t>
              </a:r>
              <a:endParaRPr sz="900">
                <a:solidFill>
                  <a:srgbClr val="840D35"/>
                </a:solidFill>
                <a:latin typeface="Roboto"/>
                <a:ea typeface="Roboto"/>
                <a:cs typeface="Roboto"/>
                <a:sym typeface="Roboto"/>
              </a:endParaRPr>
            </a:p>
          </p:txBody>
        </p:sp>
      </p:grpSp>
      <p:grpSp>
        <p:nvGrpSpPr>
          <p:cNvPr id="84" name="Google Shape;84;p15"/>
          <p:cNvGrpSpPr/>
          <p:nvPr/>
        </p:nvGrpSpPr>
        <p:grpSpPr>
          <a:xfrm>
            <a:off x="4739422" y="1946826"/>
            <a:ext cx="4094300" cy="1193487"/>
            <a:chOff x="3977400" y="946003"/>
            <a:chExt cx="4094300" cy="1193487"/>
          </a:xfrm>
        </p:grpSpPr>
        <p:grpSp>
          <p:nvGrpSpPr>
            <p:cNvPr id="85" name="Google Shape;85;p15"/>
            <p:cNvGrpSpPr/>
            <p:nvPr/>
          </p:nvGrpSpPr>
          <p:grpSpPr>
            <a:xfrm>
              <a:off x="4732925" y="1140987"/>
              <a:ext cx="529800" cy="998503"/>
              <a:chOff x="4318975" y="1083450"/>
              <a:chExt cx="529800" cy="591250"/>
            </a:xfrm>
          </p:grpSpPr>
          <p:sp>
            <p:nvSpPr>
              <p:cNvPr id="86" name="Google Shape;86;p15"/>
              <p:cNvSpPr/>
              <p:nvPr/>
            </p:nvSpPr>
            <p:spPr>
              <a:xfrm>
                <a:off x="4517125" y="1086100"/>
                <a:ext cx="133500" cy="588600"/>
              </a:xfrm>
              <a:prstGeom prst="rect">
                <a:avLst/>
              </a:prstGeom>
              <a:solidFill>
                <a:srgbClr val="840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 name="Google Shape;87;p15"/>
              <p:cNvCxnSpPr/>
              <p:nvPr/>
            </p:nvCxnSpPr>
            <p:spPr>
              <a:xfrm rot="10800000">
                <a:off x="4318975" y="1083450"/>
                <a:ext cx="529800" cy="0"/>
              </a:xfrm>
              <a:prstGeom prst="straightConnector1">
                <a:avLst/>
              </a:prstGeom>
              <a:noFill/>
              <a:ln w="9525" cap="flat" cmpd="sng">
                <a:solidFill>
                  <a:srgbClr val="840D35"/>
                </a:solidFill>
                <a:prstDash val="solid"/>
                <a:round/>
                <a:headEnd type="none" w="sm" len="sm"/>
                <a:tailEnd type="none" w="sm" len="sm"/>
              </a:ln>
            </p:spPr>
          </p:cxnSp>
        </p:grpSp>
        <p:sp>
          <p:nvSpPr>
            <p:cNvPr id="88" name="Google Shape;88;p15"/>
            <p:cNvSpPr txBox="1"/>
            <p:nvPr/>
          </p:nvSpPr>
          <p:spPr>
            <a:xfrm>
              <a:off x="5343500" y="946003"/>
              <a:ext cx="2728200" cy="27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100" b="1">
                  <a:solidFill>
                    <a:srgbClr val="840D35"/>
                  </a:solidFill>
                  <a:latin typeface="Roboto"/>
                  <a:ea typeface="Roboto"/>
                  <a:cs typeface="Roboto"/>
                  <a:sym typeface="Roboto"/>
                </a:rPr>
                <a:t>Variants Emerge &amp; Vaccination Starts</a:t>
              </a:r>
              <a:endParaRPr sz="1100" b="1">
                <a:solidFill>
                  <a:srgbClr val="840D35"/>
                </a:solidFill>
                <a:latin typeface="Roboto"/>
                <a:ea typeface="Roboto"/>
                <a:cs typeface="Roboto"/>
                <a:sym typeface="Roboto"/>
              </a:endParaRPr>
            </a:p>
          </p:txBody>
        </p:sp>
        <p:sp>
          <p:nvSpPr>
            <p:cNvPr id="89" name="Google Shape;89;p15"/>
            <p:cNvSpPr txBox="1"/>
            <p:nvPr/>
          </p:nvSpPr>
          <p:spPr>
            <a:xfrm>
              <a:off x="5343500" y="1222248"/>
              <a:ext cx="2728200" cy="410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700">
                  <a:solidFill>
                    <a:srgbClr val="840D35"/>
                  </a:solidFill>
                  <a:latin typeface="Roboto"/>
                  <a:ea typeface="Roboto"/>
                  <a:cs typeface="Roboto"/>
                  <a:sym typeface="Roboto"/>
                </a:rPr>
                <a:t>The number of cases and deaths continues to decrease in some countries, but variants of the virus emerge and spread rapidly in others. Vaccination campaigns begin in many countries.</a:t>
              </a:r>
              <a:endParaRPr sz="700">
                <a:solidFill>
                  <a:srgbClr val="840D35"/>
                </a:solidFill>
                <a:latin typeface="Roboto"/>
                <a:ea typeface="Roboto"/>
                <a:cs typeface="Roboto"/>
                <a:sym typeface="Roboto"/>
              </a:endParaRPr>
            </a:p>
          </p:txBody>
        </p:sp>
        <p:sp>
          <p:nvSpPr>
            <p:cNvPr id="90" name="Google Shape;90;p15"/>
            <p:cNvSpPr txBox="1"/>
            <p:nvPr/>
          </p:nvSpPr>
          <p:spPr>
            <a:xfrm>
              <a:off x="3977400" y="973693"/>
              <a:ext cx="758400" cy="346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sz="900">
                  <a:solidFill>
                    <a:srgbClr val="840D35"/>
                  </a:solidFill>
                  <a:latin typeface="Roboto"/>
                  <a:ea typeface="Roboto"/>
                  <a:cs typeface="Roboto"/>
                  <a:sym typeface="Roboto"/>
                </a:rPr>
                <a:t>2021.Jan</a:t>
              </a:r>
              <a:endParaRPr sz="900">
                <a:solidFill>
                  <a:srgbClr val="840D35"/>
                </a:solidFill>
                <a:latin typeface="Roboto"/>
                <a:ea typeface="Roboto"/>
                <a:cs typeface="Roboto"/>
                <a:sym typeface="Roboto"/>
              </a:endParaRPr>
            </a:p>
          </p:txBody>
        </p:sp>
      </p:grpSp>
      <p:grpSp>
        <p:nvGrpSpPr>
          <p:cNvPr id="91" name="Google Shape;91;p15"/>
          <p:cNvGrpSpPr/>
          <p:nvPr/>
        </p:nvGrpSpPr>
        <p:grpSpPr>
          <a:xfrm>
            <a:off x="4739422" y="3946972"/>
            <a:ext cx="4094303" cy="1196520"/>
            <a:chOff x="3977400" y="946003"/>
            <a:chExt cx="4094303" cy="1196520"/>
          </a:xfrm>
        </p:grpSpPr>
        <p:grpSp>
          <p:nvGrpSpPr>
            <p:cNvPr id="92" name="Google Shape;92;p15"/>
            <p:cNvGrpSpPr/>
            <p:nvPr/>
          </p:nvGrpSpPr>
          <p:grpSpPr>
            <a:xfrm>
              <a:off x="4732925" y="1142460"/>
              <a:ext cx="529800" cy="1000063"/>
              <a:chOff x="4318975" y="1084322"/>
              <a:chExt cx="529800" cy="592174"/>
            </a:xfrm>
          </p:grpSpPr>
          <p:sp>
            <p:nvSpPr>
              <p:cNvPr id="93" name="Google Shape;93;p15"/>
              <p:cNvSpPr/>
              <p:nvPr/>
            </p:nvSpPr>
            <p:spPr>
              <a:xfrm>
                <a:off x="4517129" y="1086096"/>
                <a:ext cx="133500" cy="590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15"/>
              <p:cNvCxnSpPr/>
              <p:nvPr/>
            </p:nvCxnSpPr>
            <p:spPr>
              <a:xfrm rot="10800000">
                <a:off x="4318975" y="1084322"/>
                <a:ext cx="529800" cy="0"/>
              </a:xfrm>
              <a:prstGeom prst="straightConnector1">
                <a:avLst/>
              </a:prstGeom>
              <a:noFill/>
              <a:ln w="9525" cap="flat" cmpd="sng">
                <a:solidFill>
                  <a:schemeClr val="accent5"/>
                </a:solidFill>
                <a:prstDash val="solid"/>
                <a:round/>
                <a:headEnd type="none" w="sm" len="sm"/>
                <a:tailEnd type="none" w="sm" len="sm"/>
              </a:ln>
            </p:spPr>
          </p:cxnSp>
        </p:grpSp>
        <p:sp>
          <p:nvSpPr>
            <p:cNvPr id="95" name="Google Shape;95;p15"/>
            <p:cNvSpPr txBox="1"/>
            <p:nvPr/>
          </p:nvSpPr>
          <p:spPr>
            <a:xfrm>
              <a:off x="5343500" y="946003"/>
              <a:ext cx="2728200" cy="27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100" b="1">
                  <a:solidFill>
                    <a:schemeClr val="accent5"/>
                  </a:solidFill>
                </a:rPr>
                <a:t>First Outbreak of COVID-19 in China</a:t>
              </a:r>
              <a:endParaRPr sz="1100" b="1">
                <a:solidFill>
                  <a:schemeClr val="accent5"/>
                </a:solidFill>
              </a:endParaRPr>
            </a:p>
          </p:txBody>
        </p:sp>
        <p:sp>
          <p:nvSpPr>
            <p:cNvPr id="96" name="Google Shape;96;p15"/>
            <p:cNvSpPr txBox="1"/>
            <p:nvPr/>
          </p:nvSpPr>
          <p:spPr>
            <a:xfrm>
              <a:off x="5343504" y="1222258"/>
              <a:ext cx="2728200" cy="513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700">
                  <a:solidFill>
                    <a:schemeClr val="accent5"/>
                  </a:solidFill>
                </a:rPr>
                <a:t>Cases of a mysterious respiratory illness are reported in Wuhan, China. The cause is later identified as a new strain of coronavirus, officially named SARS-CoV-2.</a:t>
              </a:r>
              <a:endParaRPr sz="700">
                <a:solidFill>
                  <a:schemeClr val="accent5"/>
                </a:solidFill>
              </a:endParaRPr>
            </a:p>
          </p:txBody>
        </p:sp>
        <p:sp>
          <p:nvSpPr>
            <p:cNvPr id="97" name="Google Shape;97;p15"/>
            <p:cNvSpPr txBox="1"/>
            <p:nvPr/>
          </p:nvSpPr>
          <p:spPr>
            <a:xfrm>
              <a:off x="3977400" y="973693"/>
              <a:ext cx="758400" cy="346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sz="900">
                  <a:solidFill>
                    <a:schemeClr val="accent5"/>
                  </a:solidFill>
                  <a:latin typeface="Roboto"/>
                  <a:ea typeface="Roboto"/>
                  <a:cs typeface="Roboto"/>
                  <a:sym typeface="Roboto"/>
                </a:rPr>
                <a:t>2019.Dec</a:t>
              </a:r>
              <a:endParaRPr sz="900">
                <a:solidFill>
                  <a:schemeClr val="accent5"/>
                </a:solidFill>
                <a:latin typeface="Roboto"/>
                <a:ea typeface="Roboto"/>
                <a:cs typeface="Roboto"/>
                <a:sym typeface="Roboto"/>
              </a:endParaRPr>
            </a:p>
          </p:txBody>
        </p:sp>
      </p:grpSp>
      <p:grpSp>
        <p:nvGrpSpPr>
          <p:cNvPr id="98" name="Google Shape;98;p15"/>
          <p:cNvGrpSpPr/>
          <p:nvPr/>
        </p:nvGrpSpPr>
        <p:grpSpPr>
          <a:xfrm>
            <a:off x="4739422" y="2946175"/>
            <a:ext cx="4255404" cy="1193481"/>
            <a:chOff x="3977400" y="946009"/>
            <a:chExt cx="4255404" cy="1193481"/>
          </a:xfrm>
        </p:grpSpPr>
        <p:grpSp>
          <p:nvGrpSpPr>
            <p:cNvPr id="99" name="Google Shape;99;p15"/>
            <p:cNvGrpSpPr/>
            <p:nvPr/>
          </p:nvGrpSpPr>
          <p:grpSpPr>
            <a:xfrm>
              <a:off x="4732925" y="1142460"/>
              <a:ext cx="529800" cy="997030"/>
              <a:chOff x="4318975" y="1084322"/>
              <a:chExt cx="529800" cy="590378"/>
            </a:xfrm>
          </p:grpSpPr>
          <p:sp>
            <p:nvSpPr>
              <p:cNvPr id="100" name="Google Shape;100;p15"/>
              <p:cNvSpPr/>
              <p:nvPr/>
            </p:nvSpPr>
            <p:spPr>
              <a:xfrm>
                <a:off x="4517125" y="1086100"/>
                <a:ext cx="133500" cy="588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 name="Google Shape;101;p15"/>
              <p:cNvCxnSpPr/>
              <p:nvPr/>
            </p:nvCxnSpPr>
            <p:spPr>
              <a:xfrm rot="10800000">
                <a:off x="4318975" y="1084322"/>
                <a:ext cx="529800" cy="0"/>
              </a:xfrm>
              <a:prstGeom prst="straightConnector1">
                <a:avLst/>
              </a:prstGeom>
              <a:noFill/>
              <a:ln w="9525" cap="flat" cmpd="sng">
                <a:solidFill>
                  <a:schemeClr val="accent5"/>
                </a:solidFill>
                <a:prstDash val="solid"/>
                <a:round/>
                <a:headEnd type="none" w="sm" len="sm"/>
                <a:tailEnd type="none" w="sm" len="sm"/>
              </a:ln>
            </p:spPr>
          </p:cxnSp>
        </p:grpSp>
        <p:sp>
          <p:nvSpPr>
            <p:cNvPr id="102" name="Google Shape;102;p15"/>
            <p:cNvSpPr txBox="1"/>
            <p:nvPr/>
          </p:nvSpPr>
          <p:spPr>
            <a:xfrm>
              <a:off x="5343504" y="946009"/>
              <a:ext cx="2889300" cy="27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100" b="1">
                  <a:solidFill>
                    <a:schemeClr val="accent5"/>
                  </a:solidFill>
                  <a:latin typeface="Roboto"/>
                  <a:ea typeface="Roboto"/>
                  <a:cs typeface="Roboto"/>
                  <a:sym typeface="Roboto"/>
                </a:rPr>
                <a:t>WHO Declaration of COVID-19 Pandemic</a:t>
              </a:r>
              <a:endParaRPr sz="1100" b="1">
                <a:solidFill>
                  <a:schemeClr val="accent5"/>
                </a:solidFill>
                <a:latin typeface="Roboto"/>
                <a:ea typeface="Roboto"/>
                <a:cs typeface="Roboto"/>
                <a:sym typeface="Roboto"/>
              </a:endParaRPr>
            </a:p>
          </p:txBody>
        </p:sp>
        <p:sp>
          <p:nvSpPr>
            <p:cNvPr id="103" name="Google Shape;103;p15"/>
            <p:cNvSpPr txBox="1"/>
            <p:nvPr/>
          </p:nvSpPr>
          <p:spPr>
            <a:xfrm>
              <a:off x="5343500" y="1222248"/>
              <a:ext cx="2728200" cy="410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700">
                  <a:solidFill>
                    <a:schemeClr val="accent5"/>
                  </a:solidFill>
                  <a:latin typeface="Roboto"/>
                  <a:ea typeface="Roboto"/>
                  <a:cs typeface="Roboto"/>
                  <a:sym typeface="Roboto"/>
                </a:rPr>
                <a:t>Governments around the world begin implementing measures such as social distancing, travel restrictions, and lockdowns to slow the spread of the virus.</a:t>
              </a:r>
              <a:endParaRPr sz="700">
                <a:solidFill>
                  <a:schemeClr val="accent5"/>
                </a:solidFill>
                <a:latin typeface="Roboto"/>
                <a:ea typeface="Roboto"/>
                <a:cs typeface="Roboto"/>
                <a:sym typeface="Roboto"/>
              </a:endParaRPr>
            </a:p>
          </p:txBody>
        </p:sp>
        <p:sp>
          <p:nvSpPr>
            <p:cNvPr id="104" name="Google Shape;104;p15"/>
            <p:cNvSpPr txBox="1"/>
            <p:nvPr/>
          </p:nvSpPr>
          <p:spPr>
            <a:xfrm>
              <a:off x="3977400" y="973693"/>
              <a:ext cx="758400" cy="346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sz="900">
                  <a:solidFill>
                    <a:schemeClr val="accent5"/>
                  </a:solidFill>
                  <a:latin typeface="Roboto"/>
                  <a:ea typeface="Roboto"/>
                  <a:cs typeface="Roboto"/>
                  <a:sym typeface="Roboto"/>
                </a:rPr>
                <a:t>2020. Mar</a:t>
              </a:r>
              <a:endParaRPr sz="900">
                <a:solidFill>
                  <a:schemeClr val="accent5"/>
                </a:solidFill>
                <a:latin typeface="Roboto"/>
                <a:ea typeface="Roboto"/>
                <a:cs typeface="Roboto"/>
                <a:sym typeface="Roboto"/>
              </a:endParaRPr>
            </a:p>
          </p:txBody>
        </p:sp>
      </p:grpSp>
      <p:grpSp>
        <p:nvGrpSpPr>
          <p:cNvPr id="105" name="Google Shape;105;p15"/>
          <p:cNvGrpSpPr/>
          <p:nvPr/>
        </p:nvGrpSpPr>
        <p:grpSpPr>
          <a:xfrm>
            <a:off x="4739422" y="106948"/>
            <a:ext cx="4094303" cy="1165890"/>
            <a:chOff x="3977400" y="973693"/>
            <a:chExt cx="4094303" cy="1165890"/>
          </a:xfrm>
        </p:grpSpPr>
        <p:grpSp>
          <p:nvGrpSpPr>
            <p:cNvPr id="106" name="Google Shape;106;p15"/>
            <p:cNvGrpSpPr/>
            <p:nvPr/>
          </p:nvGrpSpPr>
          <p:grpSpPr>
            <a:xfrm>
              <a:off x="4732925" y="1140987"/>
              <a:ext cx="529800" cy="998596"/>
              <a:chOff x="4318975" y="1083450"/>
              <a:chExt cx="529800" cy="591305"/>
            </a:xfrm>
          </p:grpSpPr>
          <p:sp>
            <p:nvSpPr>
              <p:cNvPr id="107" name="Google Shape;107;p15"/>
              <p:cNvSpPr/>
              <p:nvPr/>
            </p:nvSpPr>
            <p:spPr>
              <a:xfrm>
                <a:off x="4517129" y="1083455"/>
                <a:ext cx="133500" cy="591300"/>
              </a:xfrm>
              <a:prstGeom prst="rect">
                <a:avLst/>
              </a:prstGeom>
              <a:solidFill>
                <a:srgbClr val="4446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 name="Google Shape;108;p15"/>
              <p:cNvCxnSpPr/>
              <p:nvPr/>
            </p:nvCxnSpPr>
            <p:spPr>
              <a:xfrm rot="10800000">
                <a:off x="4318975" y="1083450"/>
                <a:ext cx="529800" cy="0"/>
              </a:xfrm>
              <a:prstGeom prst="straightConnector1">
                <a:avLst/>
              </a:prstGeom>
              <a:noFill/>
              <a:ln w="9525" cap="flat" cmpd="sng">
                <a:solidFill>
                  <a:srgbClr val="444654"/>
                </a:solidFill>
                <a:prstDash val="solid"/>
                <a:round/>
                <a:headEnd type="none" w="sm" len="sm"/>
                <a:tailEnd type="none" w="sm" len="sm"/>
              </a:ln>
            </p:spPr>
          </p:cxnSp>
        </p:grpSp>
        <p:sp>
          <p:nvSpPr>
            <p:cNvPr id="109" name="Google Shape;109;p15"/>
            <p:cNvSpPr txBox="1"/>
            <p:nvPr/>
          </p:nvSpPr>
          <p:spPr>
            <a:xfrm>
              <a:off x="5343500" y="986953"/>
              <a:ext cx="2728200" cy="27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100" b="1">
                  <a:solidFill>
                    <a:srgbClr val="444654"/>
                  </a:solidFill>
                  <a:latin typeface="Roboto"/>
                  <a:ea typeface="Roboto"/>
                  <a:cs typeface="Roboto"/>
                  <a:sym typeface="Roboto"/>
                </a:rPr>
                <a:t>Present with COVID-19</a:t>
              </a:r>
              <a:endParaRPr sz="1100" b="1">
                <a:solidFill>
                  <a:srgbClr val="444654"/>
                </a:solidFill>
                <a:latin typeface="Roboto"/>
                <a:ea typeface="Roboto"/>
                <a:cs typeface="Roboto"/>
                <a:sym typeface="Roboto"/>
              </a:endParaRPr>
            </a:p>
          </p:txBody>
        </p:sp>
        <p:sp>
          <p:nvSpPr>
            <p:cNvPr id="110" name="Google Shape;110;p15"/>
            <p:cNvSpPr txBox="1"/>
            <p:nvPr/>
          </p:nvSpPr>
          <p:spPr>
            <a:xfrm>
              <a:off x="5343504" y="1243131"/>
              <a:ext cx="2728200" cy="627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700">
                  <a:solidFill>
                    <a:srgbClr val="444654"/>
                  </a:solidFill>
                  <a:latin typeface="Roboto"/>
                  <a:ea typeface="Roboto"/>
                  <a:cs typeface="Roboto"/>
                  <a:sym typeface="Roboto"/>
                </a:rPr>
                <a:t>The situation continues to evolve as new variants emerge and governments implement measures to control the spread of the virus. The development of new treatments and vaccines for COVID-19 remains a priority</a:t>
              </a:r>
              <a:endParaRPr sz="700">
                <a:solidFill>
                  <a:srgbClr val="444654"/>
                </a:solidFill>
                <a:latin typeface="Roboto"/>
                <a:ea typeface="Roboto"/>
                <a:cs typeface="Roboto"/>
                <a:sym typeface="Roboto"/>
              </a:endParaRPr>
            </a:p>
          </p:txBody>
        </p:sp>
        <p:sp>
          <p:nvSpPr>
            <p:cNvPr id="111" name="Google Shape;111;p15"/>
            <p:cNvSpPr txBox="1"/>
            <p:nvPr/>
          </p:nvSpPr>
          <p:spPr>
            <a:xfrm>
              <a:off x="3977400" y="973693"/>
              <a:ext cx="758400" cy="346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sz="900">
                  <a:solidFill>
                    <a:srgbClr val="444654"/>
                  </a:solidFill>
                  <a:latin typeface="Roboto"/>
                  <a:ea typeface="Roboto"/>
                  <a:cs typeface="Roboto"/>
                  <a:sym typeface="Roboto"/>
                </a:rPr>
                <a:t>2022.Apr</a:t>
              </a:r>
              <a:endParaRPr sz="900">
                <a:solidFill>
                  <a:srgbClr val="444654"/>
                </a:solidFill>
                <a:latin typeface="Roboto"/>
                <a:ea typeface="Roboto"/>
                <a:cs typeface="Roboto"/>
                <a:sym typeface="Roboto"/>
              </a:endParaRPr>
            </a:p>
          </p:txBody>
        </p:sp>
      </p:grpSp>
      <p:sp>
        <p:nvSpPr>
          <p:cNvPr id="112" name="Google Shape;112;p15"/>
          <p:cNvSpPr txBox="1"/>
          <p:nvPr/>
        </p:nvSpPr>
        <p:spPr>
          <a:xfrm>
            <a:off x="7939600" y="4690950"/>
            <a:ext cx="1204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Source [1][2]</a:t>
            </a:r>
            <a:endParaRPr/>
          </a:p>
        </p:txBody>
      </p:sp>
      <p:graphicFrame>
        <p:nvGraphicFramePr>
          <p:cNvPr id="113" name="Google Shape;113;p15"/>
          <p:cNvGraphicFramePr/>
          <p:nvPr/>
        </p:nvGraphicFramePr>
        <p:xfrm>
          <a:off x="381400" y="3517225"/>
          <a:ext cx="4094400" cy="1219345"/>
        </p:xfrm>
        <a:graphic>
          <a:graphicData uri="http://schemas.openxmlformats.org/drawingml/2006/table">
            <a:tbl>
              <a:tblPr>
                <a:noFill/>
                <a:tableStyleId>{108B71B8-DEE2-4A3A-9535-305CAE2D04CB}</a:tableStyleId>
              </a:tblPr>
              <a:tblGrid>
                <a:gridCol w="2047200">
                  <a:extLst>
                    <a:ext uri="{9D8B030D-6E8A-4147-A177-3AD203B41FA5}">
                      <a16:colId xmlns:a16="http://schemas.microsoft.com/office/drawing/2014/main" val="20000"/>
                    </a:ext>
                  </a:extLst>
                </a:gridCol>
                <a:gridCol w="2047200">
                  <a:extLst>
                    <a:ext uri="{9D8B030D-6E8A-4147-A177-3AD203B41FA5}">
                      <a16:colId xmlns:a16="http://schemas.microsoft.com/office/drawing/2014/main" val="20001"/>
                    </a:ext>
                  </a:extLst>
                </a:gridCol>
              </a:tblGrid>
              <a:tr h="426925">
                <a:tc>
                  <a:txBody>
                    <a:bodyPr/>
                    <a:lstStyle/>
                    <a:p>
                      <a:pPr marL="0" lvl="0" indent="0" algn="ctr" rtl="0">
                        <a:spcBef>
                          <a:spcPts val="0"/>
                        </a:spcBef>
                        <a:spcAft>
                          <a:spcPts val="0"/>
                        </a:spcAft>
                        <a:buNone/>
                      </a:pPr>
                      <a:r>
                        <a:rPr lang="en"/>
                        <a:t>COVID-19 Cases</a:t>
                      </a:r>
                      <a:endParaRPr/>
                    </a:p>
                  </a:txBody>
                  <a:tcPr marL="91425" marR="91425" marT="91425" marB="91425" anchor="ctr"/>
                </a:tc>
                <a:tc>
                  <a:txBody>
                    <a:bodyPr/>
                    <a:lstStyle/>
                    <a:p>
                      <a:pPr marL="0" lvl="0" indent="0" algn="ctr" rtl="0">
                        <a:spcBef>
                          <a:spcPts val="0"/>
                        </a:spcBef>
                        <a:spcAft>
                          <a:spcPts val="0"/>
                        </a:spcAft>
                        <a:buNone/>
                      </a:pPr>
                      <a:r>
                        <a:rPr lang="en"/>
                        <a:t>681,965,905</a:t>
                      </a:r>
                      <a:endParaRPr/>
                    </a:p>
                  </a:txBody>
                  <a:tcPr marL="91425" marR="91425" marT="91425" marB="91425" anchor="ct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a:t>COVID-19 Deaths</a:t>
                      </a:r>
                      <a:endParaRPr/>
                    </a:p>
                  </a:txBody>
                  <a:tcPr marL="91425" marR="91425" marT="91425" marB="91425" anchor="ctr"/>
                </a:tc>
                <a:tc>
                  <a:txBody>
                    <a:bodyPr/>
                    <a:lstStyle/>
                    <a:p>
                      <a:pPr marL="0" lvl="0" indent="0" algn="ctr" rtl="0">
                        <a:spcBef>
                          <a:spcPts val="0"/>
                        </a:spcBef>
                        <a:spcAft>
                          <a:spcPts val="0"/>
                        </a:spcAft>
                        <a:buNone/>
                      </a:pPr>
                      <a:r>
                        <a:rPr lang="en"/>
                        <a:t>6,814,875</a:t>
                      </a:r>
                      <a:endParaRPr/>
                    </a:p>
                  </a:txBody>
                  <a:tcPr marL="91425" marR="91425" marT="91425" marB="91425" anchor="ct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a:t>Unemployment (2020)</a:t>
                      </a:r>
                      <a:endParaRPr/>
                    </a:p>
                  </a:txBody>
                  <a:tcPr marL="91425" marR="91425" marT="91425" marB="91425" anchor="ctr"/>
                </a:tc>
                <a:tc>
                  <a:txBody>
                    <a:bodyPr/>
                    <a:lstStyle/>
                    <a:p>
                      <a:pPr marL="0" lvl="0" indent="0" algn="ctr" rtl="0">
                        <a:spcBef>
                          <a:spcPts val="0"/>
                        </a:spcBef>
                        <a:spcAft>
                          <a:spcPts val="0"/>
                        </a:spcAft>
                        <a:buNone/>
                      </a:pPr>
                      <a:r>
                        <a:rPr lang="en"/>
                        <a:t>144 Millions</a:t>
                      </a:r>
                      <a:endParaRPr/>
                    </a:p>
                  </a:txBody>
                  <a:tcPr marL="91425" marR="91425" marT="91425" marB="91425" anchor="ctr"/>
                </a:tc>
                <a:extLst>
                  <a:ext uri="{0D108BD9-81ED-4DB2-BD59-A6C34878D82A}">
                    <a16:rowId xmlns:a16="http://schemas.microsoft.com/office/drawing/2014/main" val="10002"/>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6"/>
          <p:cNvSpPr txBox="1">
            <a:spLocks noGrp="1"/>
          </p:cNvSpPr>
          <p:nvPr>
            <p:ph type="title"/>
          </p:nvPr>
        </p:nvSpPr>
        <p:spPr>
          <a:xfrm>
            <a:off x="360300" y="208975"/>
            <a:ext cx="8520600" cy="8313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sz="3000">
                <a:latin typeface="Arial"/>
                <a:ea typeface="Arial"/>
                <a:cs typeface="Arial"/>
                <a:sym typeface="Arial"/>
              </a:rPr>
              <a:t>II. Research Questions</a:t>
            </a:r>
            <a:endParaRPr sz="3000">
              <a:latin typeface="Arial"/>
              <a:ea typeface="Arial"/>
              <a:cs typeface="Arial"/>
              <a:sym typeface="Arial"/>
            </a:endParaRPr>
          </a:p>
        </p:txBody>
      </p:sp>
      <p:sp>
        <p:nvSpPr>
          <p:cNvPr id="119" name="Google Shape;119;p16"/>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u="sng">
                <a:latin typeface="Arial"/>
                <a:ea typeface="Arial"/>
                <a:cs typeface="Arial"/>
                <a:sym typeface="Arial"/>
              </a:rPr>
              <a:t>Questions</a:t>
            </a:r>
            <a:r>
              <a:rPr lang="en">
                <a:latin typeface="Arial"/>
                <a:ea typeface="Arial"/>
                <a:cs typeface="Arial"/>
                <a:sym typeface="Arial"/>
              </a:rPr>
              <a:t>: How do demographic and economic factors impact on COVID-19 outcomes or what is the relationship between demographic/economic factors and COVID-19 outcomes</a:t>
            </a:r>
            <a:endParaRPr>
              <a:latin typeface="Arial"/>
              <a:ea typeface="Arial"/>
              <a:cs typeface="Arial"/>
              <a:sym typeface="Arial"/>
            </a:endParaRPr>
          </a:p>
          <a:p>
            <a:pPr marL="0" lvl="0" indent="0" algn="l" rtl="0">
              <a:spcBef>
                <a:spcPts val="1200"/>
              </a:spcBef>
              <a:spcAft>
                <a:spcPts val="1200"/>
              </a:spcAft>
              <a:buNone/>
            </a:pPr>
            <a:r>
              <a:rPr lang="en">
                <a:latin typeface="Arial"/>
                <a:ea typeface="Arial"/>
                <a:cs typeface="Arial"/>
                <a:sym typeface="Arial"/>
              </a:rPr>
              <a:t>Purpose: To examine the relationship between demographic/economic factors such as age, gender, income, health status and GDP per capita and COVID-19 outcomes including cases, deaths, vaccination and reproduction rates in the USA and worldwide. By examining these factors, the project aims to identify patterns and correlations that can inform public health policies and interventions to mitigate the impact of the COVID-19 pandemic.</a:t>
            </a:r>
            <a:endParaRPr>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7"/>
          <p:cNvSpPr txBox="1">
            <a:spLocks noGrp="1"/>
          </p:cNvSpPr>
          <p:nvPr>
            <p:ph type="title"/>
          </p:nvPr>
        </p:nvSpPr>
        <p:spPr>
          <a:xfrm>
            <a:off x="265500" y="231775"/>
            <a:ext cx="5278500" cy="60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dk1"/>
                </a:solidFill>
                <a:latin typeface="Arial"/>
                <a:ea typeface="Arial"/>
                <a:cs typeface="Arial"/>
                <a:sym typeface="Arial"/>
              </a:rPr>
              <a:t>III. Data Set and Source</a:t>
            </a:r>
            <a:endParaRPr sz="3000">
              <a:solidFill>
                <a:schemeClr val="dk1"/>
              </a:solidFill>
              <a:latin typeface="Arial"/>
              <a:ea typeface="Arial"/>
              <a:cs typeface="Arial"/>
              <a:sym typeface="Arial"/>
            </a:endParaRPr>
          </a:p>
        </p:txBody>
      </p:sp>
      <p:sp>
        <p:nvSpPr>
          <p:cNvPr id="125" name="Google Shape;125;p17"/>
          <p:cNvSpPr txBox="1">
            <a:spLocks noGrp="1"/>
          </p:cNvSpPr>
          <p:nvPr>
            <p:ph type="body" idx="2"/>
          </p:nvPr>
        </p:nvSpPr>
        <p:spPr>
          <a:xfrm>
            <a:off x="4920050" y="1074225"/>
            <a:ext cx="3837000" cy="3695100"/>
          </a:xfrm>
          <a:prstGeom prst="rect">
            <a:avLst/>
          </a:prstGeom>
        </p:spPr>
        <p:txBody>
          <a:bodyPr spcFirstLastPara="1" wrap="square" lIns="91425" tIns="91425" rIns="91425" bIns="91425" anchor="ctr" anchorCtr="0">
            <a:normAutofit lnSpcReduction="10000"/>
          </a:bodyPr>
          <a:lstStyle/>
          <a:p>
            <a:pPr marL="0" lvl="0" indent="0" algn="l" rtl="0">
              <a:spcBef>
                <a:spcPts val="0"/>
              </a:spcBef>
              <a:spcAft>
                <a:spcPts val="0"/>
              </a:spcAft>
              <a:buNone/>
            </a:pPr>
            <a:r>
              <a:rPr lang="en" sz="1300" dirty="0">
                <a:solidFill>
                  <a:schemeClr val="dk1"/>
                </a:solidFill>
                <a:latin typeface="Arial"/>
                <a:ea typeface="Arial"/>
                <a:cs typeface="Arial"/>
                <a:sym typeface="Arial"/>
              </a:rPr>
              <a:t>2nd Data Set: total confirmed cases of COVID-19 per million people depending on their location and their GDP per capita in 2017</a:t>
            </a:r>
            <a:endParaRPr sz="1300" dirty="0">
              <a:solidFill>
                <a:schemeClr val="dk1"/>
              </a:solidFill>
              <a:latin typeface="Arial"/>
              <a:ea typeface="Arial"/>
              <a:cs typeface="Arial"/>
              <a:sym typeface="Arial"/>
            </a:endParaRPr>
          </a:p>
          <a:p>
            <a:pPr marL="0" lvl="0" indent="0" algn="l" rtl="0">
              <a:spcBef>
                <a:spcPts val="1200"/>
              </a:spcBef>
              <a:spcAft>
                <a:spcPts val="0"/>
              </a:spcAft>
              <a:buNone/>
            </a:pPr>
            <a:r>
              <a:rPr lang="en" sz="1300" dirty="0">
                <a:solidFill>
                  <a:schemeClr val="dk1"/>
                </a:solidFill>
                <a:latin typeface="Arial"/>
                <a:ea typeface="Arial"/>
                <a:cs typeface="Arial"/>
                <a:sym typeface="Arial"/>
              </a:rPr>
              <a:t>Data set comes from: Our World in Data (</a:t>
            </a:r>
            <a:r>
              <a:rPr lang="en" sz="1300" u="sng" dirty="0">
                <a:solidFill>
                  <a:schemeClr val="hlink"/>
                </a:solidFill>
                <a:latin typeface="Arial"/>
                <a:ea typeface="Arial"/>
                <a:cs typeface="Arial"/>
                <a:sym typeface="Arial"/>
                <a:hlinkClick r:id="rId3"/>
              </a:rPr>
              <a:t>https://ourworldindata.org/coronavirus</a:t>
            </a:r>
            <a:r>
              <a:rPr lang="en" sz="1300" dirty="0">
                <a:solidFill>
                  <a:schemeClr val="dk1"/>
                </a:solidFill>
                <a:latin typeface="Arial"/>
                <a:ea typeface="Arial"/>
                <a:cs typeface="Arial"/>
                <a:sym typeface="Arial"/>
              </a:rPr>
              <a:t>)</a:t>
            </a:r>
            <a:endParaRPr sz="1300" dirty="0">
              <a:solidFill>
                <a:schemeClr val="dk1"/>
              </a:solidFill>
              <a:latin typeface="Arial"/>
              <a:ea typeface="Arial"/>
              <a:cs typeface="Arial"/>
              <a:sym typeface="Arial"/>
            </a:endParaRPr>
          </a:p>
          <a:p>
            <a:pPr marL="0" lvl="0" indent="0" algn="l" rtl="0">
              <a:spcBef>
                <a:spcPts val="1200"/>
              </a:spcBef>
              <a:spcAft>
                <a:spcPts val="0"/>
              </a:spcAft>
              <a:buNone/>
            </a:pPr>
            <a:r>
              <a:rPr lang="en" sz="1300" dirty="0">
                <a:solidFill>
                  <a:schemeClr val="dk1"/>
                </a:solidFill>
                <a:latin typeface="Arial"/>
                <a:ea typeface="Arial"/>
                <a:cs typeface="Arial"/>
                <a:sym typeface="Arial"/>
              </a:rPr>
              <a:t>Data Source: World Health Organization (WHO), which updates its dataset weekly (up to 2023-02-28)</a:t>
            </a:r>
            <a:endParaRPr sz="1300" dirty="0">
              <a:solidFill>
                <a:schemeClr val="dk1"/>
              </a:solidFill>
              <a:latin typeface="Arial"/>
              <a:ea typeface="Arial"/>
              <a:cs typeface="Arial"/>
              <a:sym typeface="Arial"/>
            </a:endParaRPr>
          </a:p>
          <a:p>
            <a:pPr marL="0" lvl="0" indent="0" algn="l" rtl="0">
              <a:spcBef>
                <a:spcPts val="1200"/>
              </a:spcBef>
              <a:spcAft>
                <a:spcPts val="0"/>
              </a:spcAft>
              <a:buNone/>
            </a:pPr>
            <a:endParaRPr sz="1300" dirty="0">
              <a:solidFill>
                <a:schemeClr val="dk1"/>
              </a:solidFill>
              <a:latin typeface="Arial"/>
              <a:ea typeface="Arial"/>
              <a:cs typeface="Arial"/>
              <a:sym typeface="Arial"/>
            </a:endParaRPr>
          </a:p>
          <a:p>
            <a:pPr marL="0" lvl="0" indent="0" algn="l" rtl="0">
              <a:spcBef>
                <a:spcPts val="1200"/>
              </a:spcBef>
              <a:spcAft>
                <a:spcPts val="0"/>
              </a:spcAft>
              <a:buNone/>
            </a:pPr>
            <a:endParaRPr sz="1300" dirty="0">
              <a:solidFill>
                <a:schemeClr val="dk1"/>
              </a:solidFill>
              <a:latin typeface="Arial"/>
              <a:ea typeface="Arial"/>
              <a:cs typeface="Arial"/>
              <a:sym typeface="Arial"/>
            </a:endParaRPr>
          </a:p>
          <a:p>
            <a:pPr marL="0" lvl="0" indent="0" algn="l" rtl="0">
              <a:spcBef>
                <a:spcPts val="1200"/>
              </a:spcBef>
              <a:spcAft>
                <a:spcPts val="0"/>
              </a:spcAft>
              <a:buNone/>
            </a:pPr>
            <a:endParaRPr sz="1300" dirty="0">
              <a:solidFill>
                <a:schemeClr val="dk1"/>
              </a:solidFill>
              <a:latin typeface="Arial"/>
              <a:ea typeface="Arial"/>
              <a:cs typeface="Arial"/>
              <a:sym typeface="Arial"/>
            </a:endParaRPr>
          </a:p>
          <a:p>
            <a:pPr marL="0" lvl="0" indent="0" algn="l" rtl="0">
              <a:spcBef>
                <a:spcPts val="1200"/>
              </a:spcBef>
              <a:spcAft>
                <a:spcPts val="1200"/>
              </a:spcAft>
              <a:buNone/>
            </a:pPr>
            <a:endParaRPr sz="1300" dirty="0">
              <a:solidFill>
                <a:schemeClr val="dk1"/>
              </a:solidFill>
              <a:latin typeface="Arial"/>
              <a:ea typeface="Arial"/>
              <a:cs typeface="Arial"/>
              <a:sym typeface="Arial"/>
            </a:endParaRPr>
          </a:p>
        </p:txBody>
      </p:sp>
      <p:sp>
        <p:nvSpPr>
          <p:cNvPr id="126" name="Google Shape;126;p17"/>
          <p:cNvSpPr txBox="1">
            <a:spLocks noGrp="1"/>
          </p:cNvSpPr>
          <p:nvPr>
            <p:ph type="body" idx="2"/>
          </p:nvPr>
        </p:nvSpPr>
        <p:spPr>
          <a:xfrm>
            <a:off x="265500" y="1074225"/>
            <a:ext cx="3837000" cy="36951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1300">
                <a:solidFill>
                  <a:schemeClr val="dk1"/>
                </a:solidFill>
                <a:latin typeface="Arial"/>
                <a:ea typeface="Arial"/>
                <a:cs typeface="Arial"/>
                <a:sym typeface="Arial"/>
              </a:rPr>
              <a:t>1st Data Set: COVID-19 in major continents and countries (except Antarctica) from the outbreak of disease to the Feb-27, 2023</a:t>
            </a:r>
            <a:endParaRPr sz="1300">
              <a:solidFill>
                <a:schemeClr val="dk1"/>
              </a:solidFill>
              <a:latin typeface="Arial"/>
              <a:ea typeface="Arial"/>
              <a:cs typeface="Arial"/>
              <a:sym typeface="Arial"/>
            </a:endParaRPr>
          </a:p>
          <a:p>
            <a:pPr marL="0" lvl="0" indent="0" algn="l" rtl="0">
              <a:spcBef>
                <a:spcPts val="1200"/>
              </a:spcBef>
              <a:spcAft>
                <a:spcPts val="0"/>
              </a:spcAft>
              <a:buNone/>
            </a:pPr>
            <a:r>
              <a:rPr lang="en" sz="1300">
                <a:solidFill>
                  <a:schemeClr val="dk1"/>
                </a:solidFill>
                <a:latin typeface="Arial"/>
                <a:ea typeface="Arial"/>
                <a:cs typeface="Arial"/>
                <a:sym typeface="Arial"/>
              </a:rPr>
              <a:t>Data set comes from: Kaggle (</a:t>
            </a:r>
            <a:r>
              <a:rPr lang="en" sz="1300" u="sng">
                <a:solidFill>
                  <a:schemeClr val="hlink"/>
                </a:solidFill>
                <a:latin typeface="Arial"/>
                <a:ea typeface="Arial"/>
                <a:cs typeface="Arial"/>
                <a:sym typeface="Arial"/>
                <a:hlinkClick r:id="rId4"/>
              </a:rPr>
              <a:t>https://www.kaggle.com/datasets/sandhyakrishnan02/latest-covid-19-dataset-worldwide</a:t>
            </a:r>
            <a:r>
              <a:rPr lang="en" sz="1300">
                <a:solidFill>
                  <a:schemeClr val="dk1"/>
                </a:solidFill>
                <a:latin typeface="Arial"/>
                <a:ea typeface="Arial"/>
                <a:cs typeface="Arial"/>
                <a:sym typeface="Arial"/>
              </a:rPr>
              <a:t>)</a:t>
            </a:r>
            <a:endParaRPr sz="1300">
              <a:solidFill>
                <a:schemeClr val="dk1"/>
              </a:solidFill>
              <a:latin typeface="Arial"/>
              <a:ea typeface="Arial"/>
              <a:cs typeface="Arial"/>
              <a:sym typeface="Arial"/>
            </a:endParaRPr>
          </a:p>
          <a:p>
            <a:pPr marL="0" lvl="0" indent="0" algn="l" rtl="0">
              <a:spcBef>
                <a:spcPts val="1200"/>
              </a:spcBef>
              <a:spcAft>
                <a:spcPts val="1200"/>
              </a:spcAft>
              <a:buNone/>
            </a:pPr>
            <a:r>
              <a:rPr lang="en" sz="1300">
                <a:solidFill>
                  <a:schemeClr val="dk1"/>
                </a:solidFill>
                <a:latin typeface="Arial"/>
                <a:ea typeface="Arial"/>
                <a:cs typeface="Arial"/>
                <a:sym typeface="Arial"/>
              </a:rPr>
              <a:t>Data Source: Based on the Nature Scientific Data article,  Hasell, J., Mathieu, E., Beltekian, D. et al. A cross-country database of COVID-19 testing. Sci Data 7, 345 (2020) and which continues to be updated, can be downloaded from a public GitHub repository (</a:t>
            </a:r>
            <a:r>
              <a:rPr lang="en" sz="1300" u="sng">
                <a:solidFill>
                  <a:schemeClr val="hlink"/>
                </a:solidFill>
                <a:latin typeface="Arial"/>
                <a:ea typeface="Arial"/>
                <a:cs typeface="Arial"/>
                <a:sym typeface="Arial"/>
                <a:hlinkClick r:id="rId5"/>
              </a:rPr>
              <a:t>https://github.com/owid/covid-19-data/tree/master/public/data/testing</a:t>
            </a:r>
            <a:r>
              <a:rPr lang="en" sz="1300">
                <a:solidFill>
                  <a:schemeClr val="dk1"/>
                </a:solidFill>
                <a:latin typeface="Arial"/>
                <a:ea typeface="Arial"/>
                <a:cs typeface="Arial"/>
                <a:sym typeface="Arial"/>
              </a:rPr>
              <a:t>)</a:t>
            </a:r>
            <a:endParaRPr sz="1300">
              <a:solidFill>
                <a:schemeClr val="dk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8"/>
          <p:cNvSpPr txBox="1">
            <a:spLocks noGrp="1"/>
          </p:cNvSpPr>
          <p:nvPr>
            <p:ph type="title"/>
          </p:nvPr>
        </p:nvSpPr>
        <p:spPr>
          <a:xfrm>
            <a:off x="265500" y="231775"/>
            <a:ext cx="5278500" cy="60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dk1"/>
                </a:solidFill>
                <a:latin typeface="Arial"/>
                <a:ea typeface="Arial"/>
                <a:cs typeface="Arial"/>
                <a:sym typeface="Arial"/>
              </a:rPr>
              <a:t>III. Data Set and Source</a:t>
            </a:r>
            <a:endParaRPr sz="3000">
              <a:solidFill>
                <a:schemeClr val="dk1"/>
              </a:solidFill>
              <a:latin typeface="Arial"/>
              <a:ea typeface="Arial"/>
              <a:cs typeface="Arial"/>
              <a:sym typeface="Arial"/>
            </a:endParaRPr>
          </a:p>
        </p:txBody>
      </p:sp>
      <p:sp>
        <p:nvSpPr>
          <p:cNvPr id="132" name="Google Shape;132;p18"/>
          <p:cNvSpPr txBox="1">
            <a:spLocks noGrp="1"/>
          </p:cNvSpPr>
          <p:nvPr>
            <p:ph type="body" idx="2"/>
          </p:nvPr>
        </p:nvSpPr>
        <p:spPr>
          <a:xfrm>
            <a:off x="4920050" y="1074225"/>
            <a:ext cx="3837000" cy="3695100"/>
          </a:xfrm>
          <a:prstGeom prst="rect">
            <a:avLst/>
          </a:prstGeom>
        </p:spPr>
        <p:txBody>
          <a:bodyPr spcFirstLastPara="1" wrap="square" lIns="91425" tIns="91425" rIns="91425" bIns="91425" anchor="ctr" anchorCtr="0">
            <a:normAutofit fontScale="92500" lnSpcReduction="20000"/>
          </a:bodyPr>
          <a:lstStyle/>
          <a:p>
            <a:pPr marL="0" lvl="0" indent="0" algn="l" rtl="0">
              <a:spcBef>
                <a:spcPts val="0"/>
              </a:spcBef>
              <a:spcAft>
                <a:spcPts val="0"/>
              </a:spcAft>
              <a:buNone/>
            </a:pPr>
            <a:r>
              <a:rPr lang="en" sz="1300">
                <a:solidFill>
                  <a:schemeClr val="dk1"/>
                </a:solidFill>
                <a:latin typeface="Arial"/>
                <a:ea typeface="Arial"/>
                <a:cs typeface="Arial"/>
                <a:sym typeface="Arial"/>
              </a:rPr>
              <a:t>4th Data Set: Average Temperature of States in the USA by Date</a:t>
            </a:r>
            <a:endParaRPr sz="1300">
              <a:solidFill>
                <a:schemeClr val="dk1"/>
              </a:solidFill>
              <a:latin typeface="Arial"/>
              <a:ea typeface="Arial"/>
              <a:cs typeface="Arial"/>
              <a:sym typeface="Arial"/>
            </a:endParaRPr>
          </a:p>
          <a:p>
            <a:pPr marL="0" lvl="0" indent="0" algn="l" rtl="0">
              <a:spcBef>
                <a:spcPts val="1200"/>
              </a:spcBef>
              <a:spcAft>
                <a:spcPts val="0"/>
              </a:spcAft>
              <a:buNone/>
            </a:pPr>
            <a:r>
              <a:rPr lang="en" sz="1300">
                <a:solidFill>
                  <a:schemeClr val="dk1"/>
                </a:solidFill>
                <a:latin typeface="Arial"/>
                <a:ea typeface="Arial"/>
                <a:cs typeface="Arial"/>
                <a:sym typeface="Arial"/>
              </a:rPr>
              <a:t>Data set comes from: National Oceanic and Atmospheric Administration (NOAA) National Centers for Environmental information, Climate at a Glance: Statewide Time Series (</a:t>
            </a:r>
            <a:r>
              <a:rPr lang="en" sz="1300" u="sng">
                <a:solidFill>
                  <a:schemeClr val="hlink"/>
                </a:solidFill>
                <a:latin typeface="Arial"/>
                <a:ea typeface="Arial"/>
                <a:cs typeface="Arial"/>
                <a:sym typeface="Arial"/>
                <a:hlinkClick r:id="rId3"/>
              </a:rPr>
              <a:t>https://www.ncei.noaa.gov/access/monitoring/climate-at-a-glance/statewide/time-series</a:t>
            </a:r>
            <a:r>
              <a:rPr lang="en" sz="1300">
                <a:solidFill>
                  <a:schemeClr val="dk1"/>
                </a:solidFill>
                <a:latin typeface="Arial"/>
                <a:ea typeface="Arial"/>
                <a:cs typeface="Arial"/>
                <a:sym typeface="Arial"/>
              </a:rPr>
              <a:t>)</a:t>
            </a:r>
            <a:endParaRPr sz="1300">
              <a:solidFill>
                <a:schemeClr val="dk1"/>
              </a:solidFill>
              <a:latin typeface="Arial"/>
              <a:ea typeface="Arial"/>
              <a:cs typeface="Arial"/>
              <a:sym typeface="Arial"/>
            </a:endParaRPr>
          </a:p>
          <a:p>
            <a:pPr marL="0" lvl="0" indent="0" algn="l" rtl="0">
              <a:spcBef>
                <a:spcPts val="1200"/>
              </a:spcBef>
              <a:spcAft>
                <a:spcPts val="0"/>
              </a:spcAft>
              <a:buNone/>
            </a:pPr>
            <a:r>
              <a:rPr lang="en" sz="1300">
                <a:solidFill>
                  <a:schemeClr val="dk1"/>
                </a:solidFill>
                <a:latin typeface="Arial"/>
                <a:ea typeface="Arial"/>
                <a:cs typeface="Arial"/>
                <a:sym typeface="Arial"/>
              </a:rPr>
              <a:t>Data Source: U.S. Climate Divisional Database, which have data from 1895 to the present</a:t>
            </a:r>
            <a:endParaRPr sz="1300">
              <a:solidFill>
                <a:schemeClr val="dk1"/>
              </a:solidFill>
              <a:latin typeface="Arial"/>
              <a:ea typeface="Arial"/>
              <a:cs typeface="Arial"/>
              <a:sym typeface="Arial"/>
            </a:endParaRPr>
          </a:p>
          <a:p>
            <a:pPr marL="0" lvl="0" indent="0" algn="l" rtl="0">
              <a:spcBef>
                <a:spcPts val="1200"/>
              </a:spcBef>
              <a:spcAft>
                <a:spcPts val="0"/>
              </a:spcAft>
              <a:buNone/>
            </a:pPr>
            <a:endParaRPr sz="1300">
              <a:solidFill>
                <a:schemeClr val="dk1"/>
              </a:solidFill>
              <a:latin typeface="Arial"/>
              <a:ea typeface="Arial"/>
              <a:cs typeface="Arial"/>
              <a:sym typeface="Arial"/>
            </a:endParaRPr>
          </a:p>
          <a:p>
            <a:pPr marL="0" lvl="0" indent="0" algn="l" rtl="0">
              <a:spcBef>
                <a:spcPts val="1200"/>
              </a:spcBef>
              <a:spcAft>
                <a:spcPts val="0"/>
              </a:spcAft>
              <a:buNone/>
            </a:pPr>
            <a:endParaRPr sz="1300">
              <a:solidFill>
                <a:schemeClr val="dk1"/>
              </a:solidFill>
              <a:latin typeface="Arial"/>
              <a:ea typeface="Arial"/>
              <a:cs typeface="Arial"/>
              <a:sym typeface="Arial"/>
            </a:endParaRPr>
          </a:p>
          <a:p>
            <a:pPr marL="0" lvl="0" indent="0" algn="l" rtl="0">
              <a:spcBef>
                <a:spcPts val="1200"/>
              </a:spcBef>
              <a:spcAft>
                <a:spcPts val="0"/>
              </a:spcAft>
              <a:buNone/>
            </a:pPr>
            <a:endParaRPr sz="1300">
              <a:solidFill>
                <a:schemeClr val="dk1"/>
              </a:solidFill>
              <a:latin typeface="Arial"/>
              <a:ea typeface="Arial"/>
              <a:cs typeface="Arial"/>
              <a:sym typeface="Arial"/>
            </a:endParaRPr>
          </a:p>
          <a:p>
            <a:pPr marL="0" lvl="0" indent="0" algn="l" rtl="0">
              <a:spcBef>
                <a:spcPts val="1200"/>
              </a:spcBef>
              <a:spcAft>
                <a:spcPts val="1200"/>
              </a:spcAft>
              <a:buNone/>
            </a:pPr>
            <a:endParaRPr sz="1300">
              <a:solidFill>
                <a:schemeClr val="dk1"/>
              </a:solidFill>
              <a:latin typeface="Arial"/>
              <a:ea typeface="Arial"/>
              <a:cs typeface="Arial"/>
              <a:sym typeface="Arial"/>
            </a:endParaRPr>
          </a:p>
        </p:txBody>
      </p:sp>
      <p:sp>
        <p:nvSpPr>
          <p:cNvPr id="133" name="Google Shape;133;p18"/>
          <p:cNvSpPr txBox="1">
            <a:spLocks noGrp="1"/>
          </p:cNvSpPr>
          <p:nvPr>
            <p:ph type="body" idx="2"/>
          </p:nvPr>
        </p:nvSpPr>
        <p:spPr>
          <a:xfrm>
            <a:off x="265500" y="1074225"/>
            <a:ext cx="3837000" cy="36951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1300">
                <a:solidFill>
                  <a:schemeClr val="dk1"/>
                </a:solidFill>
                <a:latin typeface="Arial"/>
                <a:ea typeface="Arial"/>
                <a:cs typeface="Arial"/>
                <a:sym typeface="Arial"/>
              </a:rPr>
              <a:t>3rd Data Set: COVID-19 related illnesses and deaths with their certain group and also provides deaths by Pneumonia and Influenza within the United States</a:t>
            </a:r>
            <a:endParaRPr sz="1300">
              <a:solidFill>
                <a:schemeClr val="dk1"/>
              </a:solidFill>
              <a:latin typeface="Arial"/>
              <a:ea typeface="Arial"/>
              <a:cs typeface="Arial"/>
              <a:sym typeface="Arial"/>
            </a:endParaRPr>
          </a:p>
          <a:p>
            <a:pPr marL="0" lvl="0" indent="0" algn="l" rtl="0">
              <a:spcBef>
                <a:spcPts val="1200"/>
              </a:spcBef>
              <a:spcAft>
                <a:spcPts val="0"/>
              </a:spcAft>
              <a:buNone/>
            </a:pPr>
            <a:r>
              <a:rPr lang="en" sz="1300">
                <a:solidFill>
                  <a:schemeClr val="dk1"/>
                </a:solidFill>
                <a:latin typeface="Arial"/>
                <a:ea typeface="Arial"/>
                <a:cs typeface="Arial"/>
                <a:sym typeface="Arial"/>
              </a:rPr>
              <a:t>Data set comes from: Center for Disease Control and Prevention (CDC) (</a:t>
            </a:r>
            <a:r>
              <a:rPr lang="en" sz="1300" u="sng">
                <a:solidFill>
                  <a:schemeClr val="hlink"/>
                </a:solidFill>
                <a:latin typeface="Arial"/>
                <a:ea typeface="Arial"/>
                <a:cs typeface="Arial"/>
                <a:sym typeface="Arial"/>
                <a:hlinkClick r:id="rId4"/>
              </a:rPr>
              <a:t>https://data.cdc.gov/NCHS/Provisional-COVID-19-Deaths-by-Sex-and-Age/9bhg-hcku</a:t>
            </a:r>
            <a:r>
              <a:rPr lang="en" sz="1300">
                <a:solidFill>
                  <a:schemeClr val="dk1"/>
                </a:solidFill>
                <a:latin typeface="Arial"/>
                <a:ea typeface="Arial"/>
                <a:cs typeface="Arial"/>
                <a:sym typeface="Arial"/>
              </a:rPr>
              <a:t>)</a:t>
            </a:r>
            <a:endParaRPr sz="1300">
              <a:solidFill>
                <a:schemeClr val="dk1"/>
              </a:solidFill>
              <a:latin typeface="Arial"/>
              <a:ea typeface="Arial"/>
              <a:cs typeface="Arial"/>
              <a:sym typeface="Arial"/>
            </a:endParaRPr>
          </a:p>
          <a:p>
            <a:pPr marL="0" lvl="0" indent="0" algn="l" rtl="0">
              <a:spcBef>
                <a:spcPts val="1200"/>
              </a:spcBef>
              <a:spcAft>
                <a:spcPts val="0"/>
              </a:spcAft>
              <a:buNone/>
            </a:pPr>
            <a:r>
              <a:rPr lang="en" sz="1300">
                <a:solidFill>
                  <a:schemeClr val="dk1"/>
                </a:solidFill>
                <a:latin typeface="Arial"/>
                <a:ea typeface="Arial"/>
                <a:cs typeface="Arial"/>
                <a:sym typeface="Arial"/>
              </a:rPr>
              <a:t>Data Source: National Center for Health Statistics (NCHS)</a:t>
            </a:r>
            <a:endParaRPr sz="1300">
              <a:solidFill>
                <a:schemeClr val="dk1"/>
              </a:solidFill>
              <a:latin typeface="Arial"/>
              <a:ea typeface="Arial"/>
              <a:cs typeface="Arial"/>
              <a:sym typeface="Arial"/>
            </a:endParaRPr>
          </a:p>
          <a:p>
            <a:pPr marL="0" lvl="0" indent="0" algn="l" rtl="0">
              <a:spcBef>
                <a:spcPts val="1200"/>
              </a:spcBef>
              <a:spcAft>
                <a:spcPts val="0"/>
              </a:spcAft>
              <a:buNone/>
            </a:pPr>
            <a:endParaRPr sz="1300">
              <a:solidFill>
                <a:schemeClr val="dk1"/>
              </a:solidFill>
              <a:latin typeface="Arial"/>
              <a:ea typeface="Arial"/>
              <a:cs typeface="Arial"/>
              <a:sym typeface="Arial"/>
            </a:endParaRPr>
          </a:p>
          <a:p>
            <a:pPr marL="0" lvl="0" indent="0" algn="l" rtl="0">
              <a:spcBef>
                <a:spcPts val="1200"/>
              </a:spcBef>
              <a:spcAft>
                <a:spcPts val="1200"/>
              </a:spcAft>
              <a:buNone/>
            </a:pPr>
            <a:endParaRPr sz="1300">
              <a:solidFill>
                <a:schemeClr val="dk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9"/>
          <p:cNvSpPr txBox="1">
            <a:spLocks noGrp="1"/>
          </p:cNvSpPr>
          <p:nvPr>
            <p:ph type="title"/>
          </p:nvPr>
        </p:nvSpPr>
        <p:spPr>
          <a:xfrm>
            <a:off x="265500" y="231775"/>
            <a:ext cx="5278500" cy="60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3000">
                <a:solidFill>
                  <a:schemeClr val="dk1"/>
                </a:solidFill>
                <a:latin typeface="Arial"/>
                <a:ea typeface="Arial"/>
                <a:cs typeface="Arial"/>
                <a:sym typeface="Arial"/>
              </a:rPr>
              <a:t>IV. Data Cleaning</a:t>
            </a:r>
            <a:endParaRPr sz="3000">
              <a:solidFill>
                <a:schemeClr val="dk1"/>
              </a:solidFill>
              <a:latin typeface="Arial"/>
              <a:ea typeface="Arial"/>
              <a:cs typeface="Arial"/>
              <a:sym typeface="Arial"/>
            </a:endParaRPr>
          </a:p>
        </p:txBody>
      </p:sp>
      <p:sp>
        <p:nvSpPr>
          <p:cNvPr id="139" name="Google Shape;139;p19"/>
          <p:cNvSpPr txBox="1">
            <a:spLocks noGrp="1"/>
          </p:cNvSpPr>
          <p:nvPr>
            <p:ph type="body" idx="2"/>
          </p:nvPr>
        </p:nvSpPr>
        <p:spPr>
          <a:xfrm>
            <a:off x="4920050" y="1074225"/>
            <a:ext cx="3837000" cy="3695100"/>
          </a:xfrm>
          <a:prstGeom prst="rect">
            <a:avLst/>
          </a:prstGeom>
        </p:spPr>
        <p:txBody>
          <a:bodyPr spcFirstLastPara="1" wrap="square" lIns="91425" tIns="91425" rIns="91425" bIns="91425" anchor="ctr" anchorCtr="0">
            <a:normAutofit fontScale="92500" lnSpcReduction="20000"/>
          </a:bodyPr>
          <a:lstStyle/>
          <a:p>
            <a:pPr marL="0" lvl="0" indent="0" algn="l" rtl="0">
              <a:spcBef>
                <a:spcPts val="0"/>
              </a:spcBef>
              <a:spcAft>
                <a:spcPts val="0"/>
              </a:spcAft>
              <a:buNone/>
            </a:pPr>
            <a:r>
              <a:rPr lang="en" sz="1300">
                <a:solidFill>
                  <a:schemeClr val="dk1"/>
                </a:solidFill>
                <a:latin typeface="Arial"/>
                <a:ea typeface="Arial"/>
                <a:cs typeface="Arial"/>
                <a:sym typeface="Arial"/>
              </a:rPr>
              <a:t>2nd Data Set: total-confirmed-cases-of-covid-19-permillion-people-vs-gdp-per-capita.csv</a:t>
            </a:r>
            <a:endParaRPr sz="1300">
              <a:solidFill>
                <a:schemeClr val="dk1"/>
              </a:solidFill>
              <a:latin typeface="Arial"/>
              <a:ea typeface="Arial"/>
              <a:cs typeface="Arial"/>
              <a:sym typeface="Arial"/>
            </a:endParaRPr>
          </a:p>
          <a:p>
            <a:pPr marL="457200" lvl="0" indent="-304958" algn="l" rtl="0">
              <a:spcBef>
                <a:spcPts val="1200"/>
              </a:spcBef>
              <a:spcAft>
                <a:spcPts val="0"/>
              </a:spcAft>
              <a:buClr>
                <a:schemeClr val="dk1"/>
              </a:buClr>
              <a:buSzPct val="100000"/>
              <a:buFont typeface="Arial"/>
              <a:buChar char="●"/>
            </a:pPr>
            <a:r>
              <a:rPr lang="en" sz="1300">
                <a:solidFill>
                  <a:schemeClr val="dk1"/>
                </a:solidFill>
                <a:latin typeface="Arial"/>
                <a:ea typeface="Arial"/>
                <a:cs typeface="Arial"/>
                <a:sym typeface="Arial"/>
              </a:rPr>
              <a:t>Entity: Change Column Name into Location</a:t>
            </a:r>
            <a:endParaRPr sz="1300">
              <a:solidFill>
                <a:schemeClr val="dk1"/>
              </a:solidFill>
              <a:latin typeface="Arial"/>
              <a:ea typeface="Arial"/>
              <a:cs typeface="Arial"/>
              <a:sym typeface="Arial"/>
            </a:endParaRPr>
          </a:p>
          <a:p>
            <a:pPr marL="457200" lvl="0" indent="-304958" algn="l" rtl="0">
              <a:spcBef>
                <a:spcPts val="0"/>
              </a:spcBef>
              <a:spcAft>
                <a:spcPts val="0"/>
              </a:spcAft>
              <a:buClr>
                <a:schemeClr val="dk1"/>
              </a:buClr>
              <a:buSzPct val="100000"/>
              <a:buFont typeface="Arial"/>
              <a:buChar char="●"/>
            </a:pPr>
            <a:r>
              <a:rPr lang="en" sz="1300">
                <a:solidFill>
                  <a:schemeClr val="dk1"/>
                </a:solidFill>
                <a:latin typeface="Arial"/>
                <a:ea typeface="Arial"/>
                <a:cs typeface="Arial"/>
                <a:sym typeface="Arial"/>
              </a:rPr>
              <a:t>Filtering out unnecessary column and rows</a:t>
            </a:r>
            <a:endParaRPr sz="1300">
              <a:solidFill>
                <a:schemeClr val="dk1"/>
              </a:solidFill>
              <a:latin typeface="Arial"/>
              <a:ea typeface="Arial"/>
              <a:cs typeface="Arial"/>
              <a:sym typeface="Arial"/>
            </a:endParaRPr>
          </a:p>
          <a:p>
            <a:pPr marL="457200" lvl="0" indent="-304958" algn="l" rtl="0">
              <a:spcBef>
                <a:spcPts val="0"/>
              </a:spcBef>
              <a:spcAft>
                <a:spcPts val="0"/>
              </a:spcAft>
              <a:buClr>
                <a:schemeClr val="dk1"/>
              </a:buClr>
              <a:buSzPct val="100000"/>
              <a:buFont typeface="Arial"/>
              <a:buChar char="●"/>
            </a:pPr>
            <a:r>
              <a:rPr lang="en" sz="1300">
                <a:solidFill>
                  <a:schemeClr val="dk1"/>
                </a:solidFill>
                <a:latin typeface="Arial"/>
                <a:ea typeface="Arial"/>
                <a:cs typeface="Arial"/>
                <a:sym typeface="Arial"/>
              </a:rPr>
              <a:t>Code: Change name into iso_code</a:t>
            </a:r>
            <a:endParaRPr sz="1300">
              <a:solidFill>
                <a:schemeClr val="dk1"/>
              </a:solidFill>
              <a:latin typeface="Arial"/>
              <a:ea typeface="Arial"/>
              <a:cs typeface="Arial"/>
              <a:sym typeface="Arial"/>
            </a:endParaRPr>
          </a:p>
          <a:p>
            <a:pPr marL="457200" lvl="0" indent="-304958" algn="l" rtl="0">
              <a:spcBef>
                <a:spcPts val="0"/>
              </a:spcBef>
              <a:spcAft>
                <a:spcPts val="0"/>
              </a:spcAft>
              <a:buClr>
                <a:schemeClr val="dk1"/>
              </a:buClr>
              <a:buSzPct val="100000"/>
              <a:buFont typeface="Arial"/>
              <a:buChar char="●"/>
            </a:pPr>
            <a:r>
              <a:rPr lang="en" sz="1300">
                <a:solidFill>
                  <a:schemeClr val="dk1"/>
                </a:solidFill>
                <a:latin typeface="Arial"/>
                <a:ea typeface="Arial"/>
                <a:cs typeface="Arial"/>
                <a:sym typeface="Arial"/>
              </a:rPr>
              <a:t>year: Change name into Year and  2020, 2021, 2022, 2023</a:t>
            </a:r>
            <a:endParaRPr sz="1300">
              <a:solidFill>
                <a:schemeClr val="dk1"/>
              </a:solidFill>
              <a:latin typeface="Arial"/>
              <a:ea typeface="Arial"/>
              <a:cs typeface="Arial"/>
              <a:sym typeface="Arial"/>
            </a:endParaRPr>
          </a:p>
          <a:p>
            <a:pPr marL="457200" lvl="0" indent="-304958" algn="l" rtl="0">
              <a:spcBef>
                <a:spcPts val="0"/>
              </a:spcBef>
              <a:spcAft>
                <a:spcPts val="0"/>
              </a:spcAft>
              <a:buClr>
                <a:schemeClr val="dk1"/>
              </a:buClr>
              <a:buSzPct val="100000"/>
              <a:buFont typeface="Arial"/>
              <a:buChar char="●"/>
            </a:pPr>
            <a:r>
              <a:rPr lang="en" sz="1300">
                <a:solidFill>
                  <a:schemeClr val="dk1"/>
                </a:solidFill>
                <a:latin typeface="Arial"/>
                <a:ea typeface="Arial"/>
                <a:cs typeface="Arial"/>
                <a:sym typeface="Arial"/>
              </a:rPr>
              <a:t>Seasons: Create a Seasons column using “Day” (character) column and group it by Seasons</a:t>
            </a:r>
            <a:endParaRPr sz="1300">
              <a:solidFill>
                <a:schemeClr val="dk1"/>
              </a:solidFill>
              <a:latin typeface="Arial"/>
              <a:ea typeface="Arial"/>
              <a:cs typeface="Arial"/>
              <a:sym typeface="Arial"/>
            </a:endParaRPr>
          </a:p>
          <a:p>
            <a:pPr marL="457200" lvl="0" indent="-304958" algn="l" rtl="0">
              <a:spcBef>
                <a:spcPts val="0"/>
              </a:spcBef>
              <a:spcAft>
                <a:spcPts val="0"/>
              </a:spcAft>
              <a:buClr>
                <a:schemeClr val="dk1"/>
              </a:buClr>
              <a:buSzPct val="100000"/>
              <a:buFont typeface="Arial"/>
              <a:buChar char="●"/>
            </a:pPr>
            <a:r>
              <a:rPr lang="en" sz="1300">
                <a:solidFill>
                  <a:schemeClr val="dk1"/>
                </a:solidFill>
                <a:latin typeface="Arial"/>
                <a:ea typeface="Arial"/>
                <a:cs typeface="Arial"/>
                <a:sym typeface="Arial"/>
              </a:rPr>
              <a:t>Dec - Feb : Winter, March - May: Spring, Jun - Aug: Summer, Sep-Nov: Autumn</a:t>
            </a:r>
            <a:endParaRPr sz="1300">
              <a:solidFill>
                <a:schemeClr val="dk1"/>
              </a:solidFill>
              <a:latin typeface="Arial"/>
              <a:ea typeface="Arial"/>
              <a:cs typeface="Arial"/>
              <a:sym typeface="Arial"/>
            </a:endParaRPr>
          </a:p>
          <a:p>
            <a:pPr marL="457200" lvl="0" indent="-304958" algn="l" rtl="0">
              <a:spcBef>
                <a:spcPts val="0"/>
              </a:spcBef>
              <a:spcAft>
                <a:spcPts val="0"/>
              </a:spcAft>
              <a:buClr>
                <a:schemeClr val="dk1"/>
              </a:buClr>
              <a:buSzPct val="100000"/>
              <a:buFont typeface="Arial"/>
              <a:buChar char="●"/>
            </a:pPr>
            <a:r>
              <a:rPr lang="en" sz="1300">
                <a:solidFill>
                  <a:schemeClr val="dk1"/>
                </a:solidFill>
                <a:latin typeface="Arial"/>
                <a:ea typeface="Arial"/>
                <a:cs typeface="Arial"/>
                <a:sym typeface="Arial"/>
              </a:rPr>
              <a:t>GDP per Capita: Gross domestic product at purchasing power parity (constant 2011 international dollars), calculate GDP mean of the allocated time period</a:t>
            </a:r>
            <a:endParaRPr sz="1300">
              <a:solidFill>
                <a:schemeClr val="dk1"/>
              </a:solidFill>
              <a:latin typeface="Arial"/>
              <a:ea typeface="Arial"/>
              <a:cs typeface="Arial"/>
              <a:sym typeface="Arial"/>
            </a:endParaRPr>
          </a:p>
          <a:p>
            <a:pPr marL="0" lvl="0" indent="0" algn="l" rtl="0">
              <a:spcBef>
                <a:spcPts val="1200"/>
              </a:spcBef>
              <a:spcAft>
                <a:spcPts val="1200"/>
              </a:spcAft>
              <a:buNone/>
            </a:pPr>
            <a:endParaRPr sz="1300">
              <a:solidFill>
                <a:schemeClr val="dk1"/>
              </a:solidFill>
              <a:latin typeface="Arial"/>
              <a:ea typeface="Arial"/>
              <a:cs typeface="Arial"/>
              <a:sym typeface="Arial"/>
            </a:endParaRPr>
          </a:p>
        </p:txBody>
      </p:sp>
      <p:sp>
        <p:nvSpPr>
          <p:cNvPr id="140" name="Google Shape;140;p19"/>
          <p:cNvSpPr txBox="1">
            <a:spLocks noGrp="1"/>
          </p:cNvSpPr>
          <p:nvPr>
            <p:ph type="body" idx="2"/>
          </p:nvPr>
        </p:nvSpPr>
        <p:spPr>
          <a:xfrm>
            <a:off x="265500" y="1074225"/>
            <a:ext cx="3837000" cy="3695100"/>
          </a:xfrm>
          <a:prstGeom prst="rect">
            <a:avLst/>
          </a:prstGeom>
        </p:spPr>
        <p:txBody>
          <a:bodyPr spcFirstLastPara="1" wrap="square" lIns="91425" tIns="91425" rIns="91425" bIns="91425" anchor="ctr" anchorCtr="0">
            <a:normAutofit lnSpcReduction="10000"/>
          </a:bodyPr>
          <a:lstStyle/>
          <a:p>
            <a:pPr marL="0" lvl="0" indent="0" algn="l" rtl="0">
              <a:spcBef>
                <a:spcPts val="0"/>
              </a:spcBef>
              <a:spcAft>
                <a:spcPts val="0"/>
              </a:spcAft>
              <a:buNone/>
            </a:pPr>
            <a:r>
              <a:rPr lang="en" sz="1300">
                <a:solidFill>
                  <a:schemeClr val="dk1"/>
                </a:solidFill>
                <a:latin typeface="Arial"/>
                <a:ea typeface="Arial"/>
                <a:cs typeface="Arial"/>
                <a:sym typeface="Arial"/>
              </a:rPr>
              <a:t>1st Data Set: owid-covid-data.csv</a:t>
            </a:r>
            <a:endParaRPr sz="1300">
              <a:solidFill>
                <a:schemeClr val="dk1"/>
              </a:solidFill>
              <a:latin typeface="Arial"/>
              <a:ea typeface="Arial"/>
              <a:cs typeface="Arial"/>
              <a:sym typeface="Arial"/>
            </a:endParaRPr>
          </a:p>
          <a:p>
            <a:pPr marL="457200" lvl="0" indent="-311150" algn="l" rtl="0">
              <a:spcBef>
                <a:spcPts val="1200"/>
              </a:spcBef>
              <a:spcAft>
                <a:spcPts val="0"/>
              </a:spcAft>
              <a:buClr>
                <a:schemeClr val="dk1"/>
              </a:buClr>
              <a:buSzPts val="1300"/>
              <a:buFont typeface="Arial"/>
              <a:buChar char="●"/>
            </a:pPr>
            <a:r>
              <a:rPr lang="en" sz="1300">
                <a:solidFill>
                  <a:schemeClr val="dk1"/>
                </a:solidFill>
                <a:latin typeface="Arial"/>
                <a:ea typeface="Arial"/>
                <a:cs typeface="Arial"/>
                <a:sym typeface="Arial"/>
              </a:rPr>
              <a:t>Filtering out unnecessary column and rows</a:t>
            </a:r>
            <a:endParaRPr sz="1300">
              <a:solidFill>
                <a:schemeClr val="dk1"/>
              </a:solidFill>
              <a:latin typeface="Arial"/>
              <a:ea typeface="Arial"/>
              <a:cs typeface="Arial"/>
              <a:sym typeface="Arial"/>
            </a:endParaRPr>
          </a:p>
          <a:p>
            <a:pPr marL="457200" lvl="0" indent="-311150" algn="l" rtl="0">
              <a:spcBef>
                <a:spcPts val="0"/>
              </a:spcBef>
              <a:spcAft>
                <a:spcPts val="0"/>
              </a:spcAft>
              <a:buClr>
                <a:schemeClr val="dk1"/>
              </a:buClr>
              <a:buSzPts val="1300"/>
              <a:buFont typeface="Arial"/>
              <a:buChar char="●"/>
            </a:pPr>
            <a:r>
              <a:rPr lang="en" sz="1300">
                <a:solidFill>
                  <a:schemeClr val="dk1"/>
                </a:solidFill>
                <a:latin typeface="Arial"/>
                <a:ea typeface="Arial"/>
                <a:cs typeface="Arial"/>
                <a:sym typeface="Arial"/>
              </a:rPr>
              <a:t>year: Convert date in form of MM/DD/YYYY to year</a:t>
            </a:r>
            <a:endParaRPr sz="1300">
              <a:solidFill>
                <a:schemeClr val="dk1"/>
              </a:solidFill>
              <a:latin typeface="Arial"/>
              <a:ea typeface="Arial"/>
              <a:cs typeface="Arial"/>
              <a:sym typeface="Arial"/>
            </a:endParaRPr>
          </a:p>
          <a:p>
            <a:pPr marL="457200" lvl="0" indent="-311150" algn="l" rtl="0">
              <a:spcBef>
                <a:spcPts val="0"/>
              </a:spcBef>
              <a:spcAft>
                <a:spcPts val="0"/>
              </a:spcAft>
              <a:buClr>
                <a:schemeClr val="dk1"/>
              </a:buClr>
              <a:buSzPts val="1300"/>
              <a:buFont typeface="Arial"/>
              <a:buChar char="●"/>
            </a:pPr>
            <a:r>
              <a:rPr lang="en" sz="1300">
                <a:solidFill>
                  <a:schemeClr val="dk1"/>
                </a:solidFill>
                <a:latin typeface="Arial"/>
                <a:ea typeface="Arial"/>
                <a:cs typeface="Arial"/>
                <a:sym typeface="Arial"/>
              </a:rPr>
              <a:t>season: Create a season column using imported library "hydroTSM" and its function time2season</a:t>
            </a:r>
            <a:endParaRPr sz="1300">
              <a:solidFill>
                <a:schemeClr val="dk1"/>
              </a:solidFill>
              <a:latin typeface="Arial"/>
              <a:ea typeface="Arial"/>
              <a:cs typeface="Arial"/>
              <a:sym typeface="Arial"/>
            </a:endParaRPr>
          </a:p>
          <a:p>
            <a:pPr marL="457200" lvl="0" indent="-311150" algn="l" rtl="0">
              <a:spcBef>
                <a:spcPts val="0"/>
              </a:spcBef>
              <a:spcAft>
                <a:spcPts val="0"/>
              </a:spcAft>
              <a:buClr>
                <a:schemeClr val="dk1"/>
              </a:buClr>
              <a:buSzPts val="1300"/>
              <a:buFont typeface="Arial"/>
              <a:buChar char="●"/>
            </a:pPr>
            <a:r>
              <a:rPr lang="en" sz="1300">
                <a:solidFill>
                  <a:schemeClr val="dk1"/>
                </a:solidFill>
                <a:latin typeface="Arial"/>
                <a:ea typeface="Arial"/>
                <a:cs typeface="Arial"/>
                <a:sym typeface="Arial"/>
              </a:rPr>
              <a:t>Replace NA to 0 as all NA columns was data point per each day</a:t>
            </a:r>
            <a:endParaRPr sz="1300">
              <a:solidFill>
                <a:schemeClr val="dk1"/>
              </a:solidFill>
              <a:latin typeface="Arial"/>
              <a:ea typeface="Arial"/>
              <a:cs typeface="Arial"/>
              <a:sym typeface="Arial"/>
            </a:endParaRPr>
          </a:p>
          <a:p>
            <a:pPr marL="0" lvl="0" indent="0" algn="l" rtl="0">
              <a:spcBef>
                <a:spcPts val="1200"/>
              </a:spcBef>
              <a:spcAft>
                <a:spcPts val="0"/>
              </a:spcAft>
              <a:buClr>
                <a:schemeClr val="dk1"/>
              </a:buClr>
              <a:buSzPts val="1100"/>
              <a:buFont typeface="Arial"/>
              <a:buNone/>
            </a:pPr>
            <a:endParaRPr sz="1300">
              <a:solidFill>
                <a:schemeClr val="dk1"/>
              </a:solidFill>
              <a:latin typeface="Arial"/>
              <a:ea typeface="Arial"/>
              <a:cs typeface="Arial"/>
              <a:sym typeface="Arial"/>
            </a:endParaRPr>
          </a:p>
          <a:p>
            <a:pPr marL="0" lvl="0" indent="0" algn="l" rtl="0">
              <a:spcBef>
                <a:spcPts val="1200"/>
              </a:spcBef>
              <a:spcAft>
                <a:spcPts val="0"/>
              </a:spcAft>
              <a:buNone/>
            </a:pPr>
            <a:endParaRPr sz="1300">
              <a:solidFill>
                <a:schemeClr val="dk1"/>
              </a:solidFill>
              <a:latin typeface="Arial"/>
              <a:ea typeface="Arial"/>
              <a:cs typeface="Arial"/>
              <a:sym typeface="Arial"/>
            </a:endParaRPr>
          </a:p>
          <a:p>
            <a:pPr marL="0" lvl="0" indent="0" algn="l" rtl="0">
              <a:spcBef>
                <a:spcPts val="1200"/>
              </a:spcBef>
              <a:spcAft>
                <a:spcPts val="0"/>
              </a:spcAft>
              <a:buNone/>
            </a:pPr>
            <a:endParaRPr sz="1300">
              <a:solidFill>
                <a:schemeClr val="dk1"/>
              </a:solidFill>
              <a:latin typeface="Arial"/>
              <a:ea typeface="Arial"/>
              <a:cs typeface="Arial"/>
              <a:sym typeface="Arial"/>
            </a:endParaRPr>
          </a:p>
          <a:p>
            <a:pPr marL="0" lvl="0" indent="0" algn="l" rtl="0">
              <a:spcBef>
                <a:spcPts val="1200"/>
              </a:spcBef>
              <a:spcAft>
                <a:spcPts val="1200"/>
              </a:spcAft>
              <a:buNone/>
            </a:pPr>
            <a:endParaRPr sz="1300">
              <a:solidFill>
                <a:schemeClr val="dk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0"/>
          <p:cNvSpPr txBox="1">
            <a:spLocks noGrp="1"/>
          </p:cNvSpPr>
          <p:nvPr>
            <p:ph type="title"/>
          </p:nvPr>
        </p:nvSpPr>
        <p:spPr>
          <a:xfrm>
            <a:off x="265500" y="231775"/>
            <a:ext cx="5278500" cy="60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solidFill>
                  <a:schemeClr val="dk1"/>
                </a:solidFill>
                <a:latin typeface="Arial"/>
                <a:ea typeface="Arial"/>
                <a:cs typeface="Arial"/>
                <a:sym typeface="Arial"/>
              </a:rPr>
              <a:t>IV. Data Cleaning</a:t>
            </a:r>
            <a:endParaRPr sz="3000">
              <a:solidFill>
                <a:schemeClr val="dk1"/>
              </a:solidFill>
              <a:latin typeface="Arial"/>
              <a:ea typeface="Arial"/>
              <a:cs typeface="Arial"/>
              <a:sym typeface="Arial"/>
            </a:endParaRPr>
          </a:p>
        </p:txBody>
      </p:sp>
      <p:sp>
        <p:nvSpPr>
          <p:cNvPr id="146" name="Google Shape;146;p20"/>
          <p:cNvSpPr txBox="1">
            <a:spLocks noGrp="1"/>
          </p:cNvSpPr>
          <p:nvPr>
            <p:ph type="body" idx="2"/>
          </p:nvPr>
        </p:nvSpPr>
        <p:spPr>
          <a:xfrm>
            <a:off x="4920050" y="1074225"/>
            <a:ext cx="3837000" cy="36951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1300">
                <a:solidFill>
                  <a:schemeClr val="dk1"/>
                </a:solidFill>
                <a:latin typeface="Arial"/>
                <a:ea typeface="Arial"/>
                <a:cs typeface="Arial"/>
                <a:sym typeface="Arial"/>
              </a:rPr>
              <a:t>4th Data Set: 2020-2023_Temp_state.csv</a:t>
            </a:r>
            <a:endParaRPr sz="1300">
              <a:solidFill>
                <a:schemeClr val="dk1"/>
              </a:solidFill>
              <a:latin typeface="Arial"/>
              <a:ea typeface="Arial"/>
              <a:cs typeface="Arial"/>
              <a:sym typeface="Arial"/>
            </a:endParaRPr>
          </a:p>
          <a:p>
            <a:pPr marL="457200" lvl="0" indent="-311150" algn="l" rtl="0">
              <a:spcBef>
                <a:spcPts val="1200"/>
              </a:spcBef>
              <a:spcAft>
                <a:spcPts val="0"/>
              </a:spcAft>
              <a:buClr>
                <a:schemeClr val="dk1"/>
              </a:buClr>
              <a:buSzPts val="1300"/>
              <a:buFont typeface="Arial"/>
              <a:buChar char="●"/>
            </a:pPr>
            <a:r>
              <a:rPr lang="en" sz="1300">
                <a:solidFill>
                  <a:schemeClr val="dk1"/>
                </a:solidFill>
                <a:latin typeface="Arial"/>
                <a:ea typeface="Arial"/>
                <a:cs typeface="Arial"/>
                <a:sym typeface="Arial"/>
              </a:rPr>
              <a:t>No NAs or empty string for all 3 variables</a:t>
            </a:r>
            <a:endParaRPr sz="1300">
              <a:solidFill>
                <a:schemeClr val="dk1"/>
              </a:solidFill>
              <a:latin typeface="Arial"/>
              <a:ea typeface="Arial"/>
              <a:cs typeface="Arial"/>
              <a:sym typeface="Arial"/>
            </a:endParaRPr>
          </a:p>
          <a:p>
            <a:pPr marL="457200" lvl="0" indent="-311150" algn="l" rtl="0">
              <a:spcBef>
                <a:spcPts val="0"/>
              </a:spcBef>
              <a:spcAft>
                <a:spcPts val="0"/>
              </a:spcAft>
              <a:buClr>
                <a:schemeClr val="dk1"/>
              </a:buClr>
              <a:buSzPts val="1300"/>
              <a:buFont typeface="Arial"/>
              <a:buChar char="●"/>
            </a:pPr>
            <a:r>
              <a:rPr lang="en" sz="1300">
                <a:solidFill>
                  <a:schemeClr val="dk1"/>
                </a:solidFill>
                <a:latin typeface="Arial"/>
                <a:ea typeface="Arial"/>
                <a:cs typeface="Arial"/>
                <a:sym typeface="Arial"/>
              </a:rPr>
              <a:t>Merged with the 3rd after selecting States within the USA mainland + Alaska</a:t>
            </a:r>
            <a:endParaRPr sz="1300">
              <a:solidFill>
                <a:schemeClr val="dk1"/>
              </a:solidFill>
              <a:latin typeface="Arial"/>
              <a:ea typeface="Arial"/>
              <a:cs typeface="Arial"/>
              <a:sym typeface="Arial"/>
            </a:endParaRPr>
          </a:p>
          <a:p>
            <a:pPr marL="0" lvl="0" indent="0" algn="l" rtl="0">
              <a:spcBef>
                <a:spcPts val="1200"/>
              </a:spcBef>
              <a:spcAft>
                <a:spcPts val="0"/>
              </a:spcAft>
              <a:buNone/>
            </a:pPr>
            <a:endParaRPr sz="1300">
              <a:solidFill>
                <a:schemeClr val="dk1"/>
              </a:solidFill>
              <a:latin typeface="Arial"/>
              <a:ea typeface="Arial"/>
              <a:cs typeface="Arial"/>
              <a:sym typeface="Arial"/>
            </a:endParaRPr>
          </a:p>
          <a:p>
            <a:pPr marL="0" lvl="0" indent="0" algn="l" rtl="0">
              <a:spcBef>
                <a:spcPts val="1200"/>
              </a:spcBef>
              <a:spcAft>
                <a:spcPts val="0"/>
              </a:spcAft>
              <a:buNone/>
            </a:pPr>
            <a:endParaRPr sz="1300">
              <a:solidFill>
                <a:schemeClr val="dk1"/>
              </a:solidFill>
              <a:latin typeface="Arial"/>
              <a:ea typeface="Arial"/>
              <a:cs typeface="Arial"/>
              <a:sym typeface="Arial"/>
            </a:endParaRPr>
          </a:p>
          <a:p>
            <a:pPr marL="0" lvl="0" indent="0" algn="l" rtl="0">
              <a:spcBef>
                <a:spcPts val="1200"/>
              </a:spcBef>
              <a:spcAft>
                <a:spcPts val="0"/>
              </a:spcAft>
              <a:buNone/>
            </a:pPr>
            <a:endParaRPr sz="1300">
              <a:solidFill>
                <a:schemeClr val="dk1"/>
              </a:solidFill>
              <a:latin typeface="Arial"/>
              <a:ea typeface="Arial"/>
              <a:cs typeface="Arial"/>
              <a:sym typeface="Arial"/>
            </a:endParaRPr>
          </a:p>
          <a:p>
            <a:pPr marL="0" lvl="0" indent="0" algn="l" rtl="0">
              <a:spcBef>
                <a:spcPts val="1200"/>
              </a:spcBef>
              <a:spcAft>
                <a:spcPts val="0"/>
              </a:spcAft>
              <a:buNone/>
            </a:pPr>
            <a:endParaRPr sz="1300">
              <a:solidFill>
                <a:schemeClr val="dk1"/>
              </a:solidFill>
              <a:latin typeface="Arial"/>
              <a:ea typeface="Arial"/>
              <a:cs typeface="Arial"/>
              <a:sym typeface="Arial"/>
            </a:endParaRPr>
          </a:p>
          <a:p>
            <a:pPr marL="0" lvl="0" indent="0" algn="l" rtl="0">
              <a:spcBef>
                <a:spcPts val="1200"/>
              </a:spcBef>
              <a:spcAft>
                <a:spcPts val="0"/>
              </a:spcAft>
              <a:buNone/>
            </a:pPr>
            <a:endParaRPr sz="1300">
              <a:solidFill>
                <a:schemeClr val="dk1"/>
              </a:solidFill>
              <a:latin typeface="Arial"/>
              <a:ea typeface="Arial"/>
              <a:cs typeface="Arial"/>
              <a:sym typeface="Arial"/>
            </a:endParaRPr>
          </a:p>
          <a:p>
            <a:pPr marL="0" lvl="0" indent="0" algn="l" rtl="0">
              <a:spcBef>
                <a:spcPts val="1200"/>
              </a:spcBef>
              <a:spcAft>
                <a:spcPts val="1200"/>
              </a:spcAft>
              <a:buNone/>
            </a:pPr>
            <a:endParaRPr sz="1300">
              <a:solidFill>
                <a:schemeClr val="dk1"/>
              </a:solidFill>
              <a:latin typeface="Arial"/>
              <a:ea typeface="Arial"/>
              <a:cs typeface="Arial"/>
              <a:sym typeface="Arial"/>
            </a:endParaRPr>
          </a:p>
        </p:txBody>
      </p:sp>
      <p:sp>
        <p:nvSpPr>
          <p:cNvPr id="147" name="Google Shape;147;p20"/>
          <p:cNvSpPr txBox="1">
            <a:spLocks noGrp="1"/>
          </p:cNvSpPr>
          <p:nvPr>
            <p:ph type="body" idx="2"/>
          </p:nvPr>
        </p:nvSpPr>
        <p:spPr>
          <a:xfrm>
            <a:off x="265500" y="1074225"/>
            <a:ext cx="3906000" cy="36951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1300">
                <a:solidFill>
                  <a:schemeClr val="dk1"/>
                </a:solidFill>
                <a:latin typeface="Arial"/>
                <a:ea typeface="Arial"/>
                <a:cs typeface="Arial"/>
                <a:sym typeface="Arial"/>
              </a:rPr>
              <a:t>3rd Data Set: Provisional_COVID-19_Deaths_by_Sex_and_Age.csv</a:t>
            </a:r>
            <a:endParaRPr sz="1300">
              <a:solidFill>
                <a:schemeClr val="dk1"/>
              </a:solidFill>
              <a:latin typeface="Arial"/>
              <a:ea typeface="Arial"/>
              <a:cs typeface="Arial"/>
              <a:sym typeface="Arial"/>
            </a:endParaRPr>
          </a:p>
          <a:p>
            <a:pPr marL="457200" lvl="0" indent="-311150" algn="l" rtl="0">
              <a:spcBef>
                <a:spcPts val="1200"/>
              </a:spcBef>
              <a:spcAft>
                <a:spcPts val="0"/>
              </a:spcAft>
              <a:buClr>
                <a:schemeClr val="dk1"/>
              </a:buClr>
              <a:buSzPts val="1300"/>
              <a:buFont typeface="Arial"/>
              <a:buChar char="●"/>
            </a:pPr>
            <a:r>
              <a:rPr lang="en" sz="1300">
                <a:solidFill>
                  <a:schemeClr val="dk1"/>
                </a:solidFill>
                <a:latin typeface="Arial"/>
                <a:ea typeface="Arial"/>
                <a:cs typeface="Arial"/>
                <a:sym typeface="Arial"/>
              </a:rPr>
              <a:t>Remove Footnote column</a:t>
            </a:r>
            <a:endParaRPr sz="1300">
              <a:solidFill>
                <a:schemeClr val="dk1"/>
              </a:solidFill>
              <a:latin typeface="Arial"/>
              <a:ea typeface="Arial"/>
              <a:cs typeface="Arial"/>
              <a:sym typeface="Arial"/>
            </a:endParaRPr>
          </a:p>
          <a:p>
            <a:pPr marL="457200" lvl="0" indent="-311150" algn="l" rtl="0">
              <a:spcBef>
                <a:spcPts val="0"/>
              </a:spcBef>
              <a:spcAft>
                <a:spcPts val="0"/>
              </a:spcAft>
              <a:buClr>
                <a:schemeClr val="dk1"/>
              </a:buClr>
              <a:buSzPts val="1300"/>
              <a:buFont typeface="Arial"/>
              <a:buChar char="●"/>
            </a:pPr>
            <a:r>
              <a:rPr lang="en" sz="1300">
                <a:solidFill>
                  <a:schemeClr val="dk1"/>
                </a:solidFill>
                <a:latin typeface="Arial"/>
                <a:ea typeface="Arial"/>
                <a:cs typeface="Arial"/>
                <a:sym typeface="Arial"/>
              </a:rPr>
              <a:t>Put all NAs into 0 and do not remove any values</a:t>
            </a:r>
            <a:endParaRPr sz="1300">
              <a:solidFill>
                <a:schemeClr val="dk1"/>
              </a:solidFill>
              <a:latin typeface="Arial"/>
              <a:ea typeface="Arial"/>
              <a:cs typeface="Arial"/>
              <a:sym typeface="Arial"/>
            </a:endParaRPr>
          </a:p>
          <a:p>
            <a:pPr marL="0" lvl="0" indent="0" algn="l" rtl="0">
              <a:spcBef>
                <a:spcPts val="1200"/>
              </a:spcBef>
              <a:spcAft>
                <a:spcPts val="0"/>
              </a:spcAft>
              <a:buNone/>
            </a:pPr>
            <a:endParaRPr sz="1300">
              <a:solidFill>
                <a:schemeClr val="dk1"/>
              </a:solidFill>
              <a:latin typeface="Arial"/>
              <a:ea typeface="Arial"/>
              <a:cs typeface="Arial"/>
              <a:sym typeface="Arial"/>
            </a:endParaRPr>
          </a:p>
          <a:p>
            <a:pPr marL="0" lvl="0" indent="0" algn="l" rtl="0">
              <a:spcBef>
                <a:spcPts val="1200"/>
              </a:spcBef>
              <a:spcAft>
                <a:spcPts val="0"/>
              </a:spcAft>
              <a:buNone/>
            </a:pPr>
            <a:endParaRPr sz="1300">
              <a:solidFill>
                <a:schemeClr val="dk1"/>
              </a:solidFill>
              <a:latin typeface="Arial"/>
              <a:ea typeface="Arial"/>
              <a:cs typeface="Arial"/>
              <a:sym typeface="Arial"/>
            </a:endParaRPr>
          </a:p>
          <a:p>
            <a:pPr marL="0" lvl="0" indent="0" algn="l" rtl="0">
              <a:spcBef>
                <a:spcPts val="1200"/>
              </a:spcBef>
              <a:spcAft>
                <a:spcPts val="0"/>
              </a:spcAft>
              <a:buNone/>
            </a:pPr>
            <a:endParaRPr sz="1300">
              <a:solidFill>
                <a:schemeClr val="dk1"/>
              </a:solidFill>
              <a:latin typeface="Arial"/>
              <a:ea typeface="Arial"/>
              <a:cs typeface="Arial"/>
              <a:sym typeface="Arial"/>
            </a:endParaRPr>
          </a:p>
          <a:p>
            <a:pPr marL="0" lvl="0" indent="0" algn="l" rtl="0">
              <a:spcBef>
                <a:spcPts val="1200"/>
              </a:spcBef>
              <a:spcAft>
                <a:spcPts val="0"/>
              </a:spcAft>
              <a:buNone/>
            </a:pPr>
            <a:endParaRPr sz="1300">
              <a:solidFill>
                <a:schemeClr val="dk1"/>
              </a:solidFill>
              <a:latin typeface="Arial"/>
              <a:ea typeface="Arial"/>
              <a:cs typeface="Arial"/>
              <a:sym typeface="Arial"/>
            </a:endParaRPr>
          </a:p>
          <a:p>
            <a:pPr marL="0" lvl="0" indent="0" algn="l" rtl="0">
              <a:spcBef>
                <a:spcPts val="1200"/>
              </a:spcBef>
              <a:spcAft>
                <a:spcPts val="1200"/>
              </a:spcAft>
              <a:buNone/>
            </a:pPr>
            <a:endParaRPr sz="1300">
              <a:solidFill>
                <a:schemeClr val="dk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1"/>
          <p:cNvSpPr txBox="1">
            <a:spLocks noGrp="1"/>
          </p:cNvSpPr>
          <p:nvPr>
            <p:ph type="title"/>
          </p:nvPr>
        </p:nvSpPr>
        <p:spPr>
          <a:xfrm>
            <a:off x="311700" y="315925"/>
            <a:ext cx="8520600" cy="8313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2000">
                <a:latin typeface="Arial"/>
                <a:ea typeface="Arial"/>
                <a:cs typeface="Arial"/>
                <a:sym typeface="Arial"/>
              </a:rPr>
              <a:t>V. Summary Statistics - 1st Data Set</a:t>
            </a:r>
            <a:endParaRPr sz="2000">
              <a:latin typeface="Arial"/>
              <a:ea typeface="Arial"/>
              <a:cs typeface="Arial"/>
              <a:sym typeface="Arial"/>
            </a:endParaRPr>
          </a:p>
          <a:p>
            <a:pPr marL="0" lvl="0" indent="0" algn="l" rtl="0">
              <a:spcBef>
                <a:spcPts val="0"/>
              </a:spcBef>
              <a:spcAft>
                <a:spcPts val="0"/>
              </a:spcAft>
              <a:buNone/>
            </a:pPr>
            <a:r>
              <a:rPr lang="en" sz="2000">
                <a:latin typeface="Arial"/>
                <a:ea typeface="Arial"/>
                <a:cs typeface="Arial"/>
                <a:sym typeface="Arial"/>
              </a:rPr>
              <a:t>COVID-19 Outcomes, Health Risks and GDP per capita (2021) Worldwide</a:t>
            </a:r>
            <a:endParaRPr sz="2000">
              <a:latin typeface="Arial"/>
              <a:ea typeface="Arial"/>
              <a:cs typeface="Arial"/>
              <a:sym typeface="Arial"/>
            </a:endParaRPr>
          </a:p>
        </p:txBody>
      </p:sp>
      <p:sp>
        <p:nvSpPr>
          <p:cNvPr id="153" name="Google Shape;153;p21"/>
          <p:cNvSpPr txBox="1"/>
          <p:nvPr/>
        </p:nvSpPr>
        <p:spPr>
          <a:xfrm>
            <a:off x="4572000" y="1147225"/>
            <a:ext cx="40728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t>260567 observations of  67 variables, and numeric variables are the majority</a:t>
            </a:r>
            <a:endParaRPr sz="1300"/>
          </a:p>
        </p:txBody>
      </p:sp>
      <p:pic>
        <p:nvPicPr>
          <p:cNvPr id="154" name="Google Shape;154;p21"/>
          <p:cNvPicPr preferRelativeResize="0"/>
          <p:nvPr/>
        </p:nvPicPr>
        <p:blipFill>
          <a:blip r:embed="rId3">
            <a:alphaModFix/>
          </a:blip>
          <a:stretch>
            <a:fillRect/>
          </a:stretch>
        </p:blipFill>
        <p:spPr>
          <a:xfrm>
            <a:off x="198385" y="1018000"/>
            <a:ext cx="4228865" cy="3858901"/>
          </a:xfrm>
          <a:prstGeom prst="rect">
            <a:avLst/>
          </a:prstGeom>
          <a:noFill/>
          <a:ln>
            <a:noFill/>
          </a:ln>
        </p:spPr>
      </p:pic>
      <p:sp>
        <p:nvSpPr>
          <p:cNvPr id="155" name="Google Shape;155;p21"/>
          <p:cNvSpPr txBox="1"/>
          <p:nvPr/>
        </p:nvSpPr>
        <p:spPr>
          <a:xfrm>
            <a:off x="4624425" y="1717625"/>
            <a:ext cx="4228800" cy="2586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t>Important Variables from the 1st data set:</a:t>
            </a:r>
            <a:endParaRPr sz="1300"/>
          </a:p>
          <a:p>
            <a:pPr marL="0" lvl="0" indent="0" algn="l" rtl="0">
              <a:spcBef>
                <a:spcPts val="0"/>
              </a:spcBef>
              <a:spcAft>
                <a:spcPts val="0"/>
              </a:spcAft>
              <a:buNone/>
            </a:pPr>
            <a:r>
              <a:rPr lang="en" sz="1300"/>
              <a:t> </a:t>
            </a:r>
            <a:endParaRPr sz="1300"/>
          </a:p>
          <a:p>
            <a:pPr marL="457200" lvl="0" indent="-311150" algn="l" rtl="0">
              <a:spcBef>
                <a:spcPts val="0"/>
              </a:spcBef>
              <a:spcAft>
                <a:spcPts val="0"/>
              </a:spcAft>
              <a:buSzPts val="1300"/>
              <a:buChar char="●"/>
            </a:pPr>
            <a:r>
              <a:rPr lang="en" sz="1300"/>
              <a:t>continent: Name of the continent to which the country belongs</a:t>
            </a:r>
            <a:endParaRPr sz="1300"/>
          </a:p>
          <a:p>
            <a:pPr marL="457200" lvl="0" indent="-311150" algn="l" rtl="0">
              <a:spcBef>
                <a:spcPts val="0"/>
              </a:spcBef>
              <a:spcAft>
                <a:spcPts val="0"/>
              </a:spcAft>
              <a:buSzPts val="1300"/>
              <a:buChar char="●"/>
            </a:pPr>
            <a:r>
              <a:rPr lang="en" sz="1300"/>
              <a:t>location: Name of the country</a:t>
            </a:r>
            <a:endParaRPr sz="1300"/>
          </a:p>
          <a:p>
            <a:pPr marL="457200" lvl="0" indent="-311150" algn="l" rtl="0">
              <a:spcBef>
                <a:spcPts val="0"/>
              </a:spcBef>
              <a:spcAft>
                <a:spcPts val="0"/>
              </a:spcAft>
              <a:buSzPts val="1300"/>
              <a:buChar char="●"/>
            </a:pPr>
            <a:r>
              <a:rPr lang="en" sz="1300"/>
              <a:t>season: Season of every entry</a:t>
            </a:r>
            <a:endParaRPr sz="1300"/>
          </a:p>
          <a:p>
            <a:pPr marL="457200" lvl="0" indent="-311150" algn="l" rtl="0">
              <a:spcBef>
                <a:spcPts val="0"/>
              </a:spcBef>
              <a:spcAft>
                <a:spcPts val="0"/>
              </a:spcAft>
              <a:buSzPts val="1300"/>
              <a:buChar char="●"/>
            </a:pPr>
            <a:r>
              <a:rPr lang="en" sz="1300"/>
              <a:t>total_cases: Number of allocated positive cases </a:t>
            </a:r>
            <a:endParaRPr sz="1300"/>
          </a:p>
          <a:p>
            <a:pPr marL="457200" lvl="0" indent="-311150" algn="l" rtl="0">
              <a:spcBef>
                <a:spcPts val="0"/>
              </a:spcBef>
              <a:spcAft>
                <a:spcPts val="0"/>
              </a:spcAft>
              <a:buSzPts val="1300"/>
              <a:buChar char="●"/>
            </a:pPr>
            <a:r>
              <a:rPr lang="en" sz="1300"/>
              <a:t>total_deaths:  Total number of COVID-19 deaths</a:t>
            </a:r>
            <a:endParaRPr sz="1300"/>
          </a:p>
          <a:p>
            <a:pPr marL="457200" lvl="0" indent="-311150" algn="l" rtl="0">
              <a:spcBef>
                <a:spcPts val="0"/>
              </a:spcBef>
              <a:spcAft>
                <a:spcPts val="0"/>
              </a:spcAft>
              <a:buSzPts val="1300"/>
              <a:buChar char="●"/>
            </a:pPr>
            <a:r>
              <a:rPr lang="en" sz="1300"/>
              <a:t>total_vaccinatons: Total number of vaccination</a:t>
            </a:r>
            <a:endParaRPr sz="1300"/>
          </a:p>
          <a:p>
            <a:pPr marL="457200" lvl="0" indent="-311150" algn="l" rtl="0">
              <a:spcBef>
                <a:spcPts val="0"/>
              </a:spcBef>
              <a:spcAft>
                <a:spcPts val="0"/>
              </a:spcAft>
              <a:buSzPts val="1300"/>
              <a:buChar char="●"/>
            </a:pPr>
            <a:r>
              <a:rPr lang="en" sz="1300"/>
              <a:t>reproduction_rate: measurement of the transmissibility of infectious agents (COVID-19)</a:t>
            </a:r>
            <a:endParaRPr sz="1300"/>
          </a:p>
          <a:p>
            <a:pPr marL="457200" lvl="0" indent="-311150" algn="l" rtl="0">
              <a:spcBef>
                <a:spcPts val="0"/>
              </a:spcBef>
              <a:spcAft>
                <a:spcPts val="0"/>
              </a:spcAft>
              <a:buSzPts val="1300"/>
              <a:buChar char="●"/>
            </a:pPr>
            <a:r>
              <a:rPr lang="en" sz="1300"/>
              <a:t>GDP per capita : GDP per capita (2021)</a:t>
            </a:r>
            <a:endParaRPr sz="1300"/>
          </a:p>
        </p:txBody>
      </p:sp>
    </p:spTree>
  </p:cSld>
  <p:clrMapOvr>
    <a:masterClrMapping/>
  </p:clrMapOvr>
</p:sld>
</file>

<file path=ppt/theme/theme1.xml><?xml version="1.0" encoding="utf-8"?>
<a:theme xmlns:a="http://schemas.openxmlformats.org/drawingml/2006/main"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3134</Words>
  <Application>Microsoft Office PowerPoint</Application>
  <PresentationFormat>On-screen Show (16:9)</PresentationFormat>
  <Paragraphs>243</Paragraphs>
  <Slides>25</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Economica</vt:lpstr>
      <vt:lpstr>Open Sans</vt:lpstr>
      <vt:lpstr>Arial</vt:lpstr>
      <vt:lpstr>Roboto</vt:lpstr>
      <vt:lpstr>Luxe</vt:lpstr>
      <vt:lpstr>Analyzing the Impact of Demographic and Economic Factors on COVID-19 Outcomes:  A Comparative Analysis of  USA and Global Trends in Cases and Deaths</vt:lpstr>
      <vt:lpstr> Table of Contents</vt:lpstr>
      <vt:lpstr>Introduction</vt:lpstr>
      <vt:lpstr>II. Research Questions</vt:lpstr>
      <vt:lpstr>III. Data Set and Source</vt:lpstr>
      <vt:lpstr>III. Data Set and Source</vt:lpstr>
      <vt:lpstr>IV. Data Cleaning</vt:lpstr>
      <vt:lpstr>IV. Data Cleaning</vt:lpstr>
      <vt:lpstr>V. Summary Statistics - 1st Data Set COVID-19 Outcomes, Health Risks and GDP per capita (2021) Worldwide</vt:lpstr>
      <vt:lpstr>V. Summary Statistics: 2nd Data Set COVID-19 Cases with GDP per Capita (2017) Worldwide</vt:lpstr>
      <vt:lpstr>V. Summary Statistics: 3rd Data Set COVID-19 Deaths with other diseases by Demographic factors in the USA </vt:lpstr>
      <vt:lpstr>V. Summary Statistics: 4th Data Set Average Temperature of States in the USA by Date  </vt:lpstr>
      <vt:lpstr>VI. Results and Findings:  Number of Deaths due to COVID-19 by States in the USA including Alaska</vt:lpstr>
      <vt:lpstr>VI. Results and Findings:  Relationship between COVID-19 Deaths &amp; Temperature in the USA </vt:lpstr>
      <vt:lpstr>VI. Results and Findings:  COVID-19 Deaths with different diseases in the USA</vt:lpstr>
      <vt:lpstr>VI. Results and Findings:  Worldwide COVID-19 Outcomes </vt:lpstr>
      <vt:lpstr>VI. Results and Findings:  Worldwide Income Level related to COVID-19 Outcomes</vt:lpstr>
      <vt:lpstr>V. Data Analysis and Visualization:  Average GDP per capita by Continents and Time </vt:lpstr>
      <vt:lpstr>V. Data Analysis and Visualization:  COVID-19 Measurements by Continents since Jan 22, 2020</vt:lpstr>
      <vt:lpstr>V. Data Analysis and Visualization:  Reproduction rate of COVID-19 by Median Age with the Share of Smokers </vt:lpstr>
      <vt:lpstr>VII. Conclusions</vt:lpstr>
      <vt:lpstr>VIII. Limitations (Technical Issues between OS)</vt:lpstr>
      <vt:lpstr>VIII. Limitations and Future Steps</vt:lpstr>
      <vt:lpstr>VIII. Limitations and Future Steps</vt:lpstr>
      <vt:lpstr>IX. 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the Impact of Demographic and Economic Factors on COVID-19 Outcomes:  A Comparative Analysis of  USA and Global Trends in Cases and Deaths</dc:title>
  <cp:lastModifiedBy>Li, Max</cp:lastModifiedBy>
  <cp:revision>1</cp:revision>
  <dcterms:modified xsi:type="dcterms:W3CDTF">2023-03-21T05:08:04Z</dcterms:modified>
</cp:coreProperties>
</file>